
<file path=[Content_Types].xml><?xml version="1.0" encoding="utf-8"?>
<Types xmlns="http://schemas.openxmlformats.org/package/2006/content-types">
  <Default Extension="xml" ContentType="application/xml"/>
  <Default Extension="jpeg" ContentType="image/jpeg"/>
  <Default Extension="mov" ContentType="video/quicktime"/>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61" r:id="rId3"/>
    <p:sldId id="271" r:id="rId4"/>
    <p:sldId id="330" r:id="rId5"/>
    <p:sldId id="331" r:id="rId6"/>
    <p:sldId id="332" r:id="rId7"/>
    <p:sldId id="333" r:id="rId8"/>
    <p:sldId id="334" r:id="rId9"/>
    <p:sldId id="335" r:id="rId10"/>
    <p:sldId id="336" r:id="rId11"/>
    <p:sldId id="337" r:id="rId12"/>
    <p:sldId id="270" r:id="rId13"/>
    <p:sldId id="350" r:id="rId14"/>
    <p:sldId id="269" r:id="rId15"/>
    <p:sldId id="338" r:id="rId16"/>
    <p:sldId id="339" r:id="rId17"/>
    <p:sldId id="340" r:id="rId18"/>
    <p:sldId id="341" r:id="rId19"/>
    <p:sldId id="342" r:id="rId20"/>
    <p:sldId id="343" r:id="rId21"/>
    <p:sldId id="344" r:id="rId22"/>
    <p:sldId id="345" r:id="rId23"/>
    <p:sldId id="346" r:id="rId24"/>
    <p:sldId id="347" r:id="rId25"/>
    <p:sldId id="348" r:id="rId26"/>
    <p:sldId id="349" r:id="rId27"/>
    <p:sldId id="280" r:id="rId28"/>
    <p:sldId id="262"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86"/>
    <p:restoredTop sz="94681"/>
  </p:normalViewPr>
  <p:slideViewPr>
    <p:cSldViewPr snapToGrid="0" snapToObjects="1">
      <p:cViewPr>
        <p:scale>
          <a:sx n="125" d="100"/>
          <a:sy n="125" d="100"/>
        </p:scale>
        <p:origin x="880"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2.png>
</file>

<file path=ppt/media/image3.jpeg>
</file>

<file path=ppt/media/image4.jpg>
</file>

<file path=ppt/media/image5.jpeg>
</file>

<file path=ppt/media/image6.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5A488-1AC6-B649-A88A-91D0E808665E}" type="datetimeFigureOut">
              <a:rPr lang="en-US" smtClean="0"/>
              <a:t>9/29/18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A08049-2555-F34D-9DDA-D99A3A82B81E}" type="slidenum">
              <a:rPr lang="en-US" smtClean="0"/>
              <a:t>‹#›</a:t>
            </a:fld>
            <a:endParaRPr lang="en-US" dirty="0"/>
          </a:p>
        </p:txBody>
      </p:sp>
    </p:spTree>
    <p:extLst>
      <p:ext uri="{BB962C8B-B14F-4D97-AF65-F5344CB8AC3E}">
        <p14:creationId xmlns:p14="http://schemas.microsoft.com/office/powerpoint/2010/main" val="1919020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t>The Parables of Jesus - The speck and the plank</a:t>
            </a:r>
            <a:endParaRPr lang="en-US" dirty="0"/>
          </a:p>
        </p:txBody>
      </p:sp>
      <p:sp>
        <p:nvSpPr>
          <p:cNvPr id="5" name="Slide Number Placeholder 4"/>
          <p:cNvSpPr>
            <a:spLocks noGrp="1"/>
          </p:cNvSpPr>
          <p:nvPr>
            <p:ph type="sldNum" sz="quarter" idx="11"/>
          </p:nvPr>
        </p:nvSpPr>
        <p:spPr/>
        <p:txBody>
          <a:bodyPr/>
          <a:lstStyle/>
          <a:p>
            <a:fld id="{2390C09B-283D-4531-96FF-DE2BB725FEB4}" type="slidenum">
              <a:rPr lang="en-US" smtClean="0"/>
              <a:t>9</a:t>
            </a:fld>
            <a:endParaRPr lang="en-US" dirty="0"/>
          </a:p>
        </p:txBody>
      </p:sp>
    </p:spTree>
    <p:extLst>
      <p:ext uri="{BB962C8B-B14F-4D97-AF65-F5344CB8AC3E}">
        <p14:creationId xmlns:p14="http://schemas.microsoft.com/office/powerpoint/2010/main" val="1828240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a:t>9/29/18</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a:t>9/29/18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a:pPr/>
              <a:t>9/29/18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a:pPr/>
              <a:t>9/29/18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a:pPr/>
              <a:t>9/29/18</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a:t>9/29/18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Drag picture to placeholder or click icon to add</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Drag picture to placeholder or click icon to add</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Drag picture to placeholder or click icon to add</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a:t>9/29/18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a:t>9/29/18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a:pPr/>
              <a:t>9/29/18</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a:t>9/29/18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a:pPr/>
              <a:t>9/29/18</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a:t>9/29/18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a:t>9/29/18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a:t>9/29/18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a:t>9/29/18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a:t>9/29/18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a:t>9/29/18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a:pPr/>
              <a:t>9/29/18</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1" Type="http://schemas.microsoft.com/office/2007/relationships/media" Target="../media/media1.mov"/><Relationship Id="rId2" Type="http://schemas.openxmlformats.org/officeDocument/2006/relationships/video" Target="../media/media1.mov"/></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cap="none" dirty="0" smtClean="0"/>
              <a:t>Parables and Pythons</a:t>
            </a:r>
            <a:endParaRPr lang="en-US" cap="none" dirty="0"/>
          </a:p>
        </p:txBody>
      </p:sp>
      <p:sp>
        <p:nvSpPr>
          <p:cNvPr id="3" name="Subtitle 2"/>
          <p:cNvSpPr>
            <a:spLocks noGrp="1"/>
          </p:cNvSpPr>
          <p:nvPr>
            <p:ph type="subTitle" idx="1"/>
          </p:nvPr>
        </p:nvSpPr>
        <p:spPr>
          <a:xfrm>
            <a:off x="1371600" y="3632201"/>
            <a:ext cx="9448800" cy="1226878"/>
          </a:xfrm>
        </p:spPr>
        <p:txBody>
          <a:bodyPr>
            <a:normAutofit/>
          </a:bodyPr>
          <a:lstStyle/>
          <a:p>
            <a:endParaRPr lang="en-US" dirty="0" smtClean="0"/>
          </a:p>
          <a:p>
            <a:r>
              <a:rPr lang="en-US" dirty="0" smtClean="0"/>
              <a:t>Dr. Charles “Chuck” Bell</a:t>
            </a:r>
          </a:p>
          <a:p>
            <a:r>
              <a:rPr lang="en-US" dirty="0" smtClean="0"/>
              <a:t>Lesson 3: 26 September 2018</a:t>
            </a:r>
          </a:p>
          <a:p>
            <a:endParaRPr lang="en-US" dirty="0"/>
          </a:p>
        </p:txBody>
      </p:sp>
    </p:spTree>
    <p:extLst>
      <p:ext uri="{BB962C8B-B14F-4D97-AF65-F5344CB8AC3E}">
        <p14:creationId xmlns:p14="http://schemas.microsoft.com/office/powerpoint/2010/main" val="9299207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24025" y="764373"/>
            <a:ext cx="10582175" cy="1293028"/>
          </a:xfrm>
        </p:spPr>
        <p:txBody>
          <a:bodyPr>
            <a:normAutofit/>
          </a:bodyPr>
          <a:lstStyle/>
          <a:p>
            <a:r>
              <a:rPr lang="en-US" dirty="0"/>
              <a:t>Cleansing from </a:t>
            </a:r>
            <a:r>
              <a:rPr lang="en-US" dirty="0" smtClean="0"/>
              <a:t>Judging (verse 5)</a:t>
            </a:r>
            <a:endParaRPr lang="en-US" dirty="0"/>
          </a:p>
        </p:txBody>
      </p:sp>
      <p:sp>
        <p:nvSpPr>
          <p:cNvPr id="5" name="Content Placeholder 4"/>
          <p:cNvSpPr>
            <a:spLocks noGrp="1"/>
          </p:cNvSpPr>
          <p:nvPr>
            <p:ph idx="1"/>
          </p:nvPr>
        </p:nvSpPr>
        <p:spPr/>
        <p:txBody>
          <a:bodyPr>
            <a:noAutofit/>
          </a:bodyPr>
          <a:lstStyle/>
          <a:p>
            <a:pPr marL="342900" lvl="1" indent="-342900"/>
            <a:r>
              <a:rPr lang="en-US" sz="2000" i="1" dirty="0"/>
              <a:t>You hypocrite, first take the plank out of your own eye, and then you will see clearly to remove the speck from your brother’s eye</a:t>
            </a:r>
            <a:r>
              <a:rPr lang="en-US" sz="2000" i="1" dirty="0" smtClean="0"/>
              <a:t>.</a:t>
            </a:r>
          </a:p>
          <a:p>
            <a:pPr marL="342900" lvl="1" indent="-342900"/>
            <a:r>
              <a:rPr lang="en-US" sz="2000" dirty="0" smtClean="0"/>
              <a:t>Jesus made it personal (“You </a:t>
            </a:r>
            <a:r>
              <a:rPr lang="en-US" sz="2000" dirty="0"/>
              <a:t>hypocrite</a:t>
            </a:r>
            <a:r>
              <a:rPr lang="en-US" sz="2000" dirty="0" smtClean="0"/>
              <a:t>.”)</a:t>
            </a:r>
          </a:p>
          <a:p>
            <a:pPr marL="742950" lvl="2" indent="-342900"/>
            <a:r>
              <a:rPr lang="en-US" sz="1800" dirty="0" smtClean="0"/>
              <a:t>You </a:t>
            </a:r>
            <a:r>
              <a:rPr lang="en-US" sz="1800" dirty="0"/>
              <a:t>must cleanse your own life before you can help others. </a:t>
            </a:r>
          </a:p>
          <a:p>
            <a:pPr marL="342900" lvl="1" indent="-342900"/>
            <a:r>
              <a:rPr lang="en-US" sz="2000" dirty="0" smtClean="0"/>
              <a:t>You must purge yourself “</a:t>
            </a:r>
            <a:r>
              <a:rPr lang="en-US" sz="2000" dirty="0"/>
              <a:t>First cast out the beam in thine own eye.” </a:t>
            </a:r>
            <a:endParaRPr lang="en-US" sz="2000" dirty="0" smtClean="0"/>
          </a:p>
          <a:p>
            <a:pPr marL="742950" lvl="2" indent="-342900"/>
            <a:r>
              <a:rPr lang="en-US" sz="1800" dirty="0" smtClean="0"/>
              <a:t>See </a:t>
            </a:r>
            <a:r>
              <a:rPr lang="en-US" sz="1800" dirty="0"/>
              <a:t>also I Peter 4:18. </a:t>
            </a:r>
            <a:endParaRPr lang="en-US" sz="1800" dirty="0" smtClean="0"/>
          </a:p>
          <a:p>
            <a:pPr marL="342900" lvl="1" indent="-342900"/>
            <a:r>
              <a:rPr lang="en-US" sz="2000" dirty="0" smtClean="0"/>
              <a:t>You must plan what you say and how you say it “</a:t>
            </a:r>
            <a:r>
              <a:rPr lang="en-US" sz="2000" dirty="0"/>
              <a:t>And then shalt thou see clearly to cast out the mote out of thy brother’s eye.” </a:t>
            </a:r>
            <a:endParaRPr lang="en-US" sz="2000" dirty="0" smtClean="0"/>
          </a:p>
          <a:p>
            <a:pPr marL="342900" lvl="1" indent="-342900"/>
            <a:r>
              <a:rPr lang="en-US" sz="2000" dirty="0" smtClean="0"/>
              <a:t>Before </a:t>
            </a:r>
            <a:r>
              <a:rPr lang="en-US" sz="2000" dirty="0"/>
              <a:t>we can help others, we must be right with God. One cannot live hypocritically and be able to help others spiritually. </a:t>
            </a:r>
            <a:endParaRPr lang="en-US" sz="2000" dirty="0" smtClean="0"/>
          </a:p>
          <a:p>
            <a:pPr marL="742950" lvl="2" indent="-342900"/>
            <a:r>
              <a:rPr lang="en-US" sz="1800" dirty="0"/>
              <a:t>See also James 4:8. </a:t>
            </a:r>
          </a:p>
        </p:txBody>
      </p:sp>
      <p:sp>
        <p:nvSpPr>
          <p:cNvPr id="2" name="Date Placeholder 1"/>
          <p:cNvSpPr>
            <a:spLocks noGrp="1"/>
          </p:cNvSpPr>
          <p:nvPr>
            <p:ph type="dt" sz="half" idx="10"/>
          </p:nvPr>
        </p:nvSpPr>
        <p:spPr/>
        <p:txBody>
          <a:bodyPr/>
          <a:lstStyle/>
          <a:p>
            <a:fld id="{B696ECFC-7A24-9D4D-A2F6-14E025D39F39}" type="datetime1">
              <a:rPr lang="en-US" smtClean="0"/>
              <a:t>9/29/18</a:t>
            </a:fld>
            <a:endParaRPr lang="en-US" dirty="0"/>
          </a:p>
        </p:txBody>
      </p:sp>
    </p:spTree>
    <p:extLst>
      <p:ext uri="{BB962C8B-B14F-4D97-AF65-F5344CB8AC3E}">
        <p14:creationId xmlns:p14="http://schemas.microsoft.com/office/powerpoint/2010/main" val="10453900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Conclusions</a:t>
            </a:r>
            <a:endParaRPr lang="en-US" dirty="0"/>
          </a:p>
        </p:txBody>
      </p:sp>
      <p:sp>
        <p:nvSpPr>
          <p:cNvPr id="5" name="Content Placeholder 4"/>
          <p:cNvSpPr>
            <a:spLocks noGrp="1"/>
          </p:cNvSpPr>
          <p:nvPr>
            <p:ph idx="1"/>
          </p:nvPr>
        </p:nvSpPr>
        <p:spPr/>
        <p:txBody>
          <a:bodyPr>
            <a:noAutofit/>
          </a:bodyPr>
          <a:lstStyle/>
          <a:p>
            <a:pPr marL="342900" lvl="1" indent="-342900"/>
            <a:r>
              <a:rPr lang="en-US" sz="2000" dirty="0"/>
              <a:t>Often those who judge others’ misconduct are guilty of the same sin, and criticizing another is an attempt to cover their own wrongdoing. </a:t>
            </a:r>
            <a:endParaRPr lang="en-US" sz="2000" dirty="0" smtClean="0"/>
          </a:p>
          <a:p>
            <a:pPr marL="342900" lvl="1" indent="-342900"/>
            <a:r>
              <a:rPr lang="en-US" sz="2000" dirty="0" smtClean="0"/>
              <a:t>Those </a:t>
            </a:r>
            <a:r>
              <a:rPr lang="en-US" sz="2000" dirty="0"/>
              <a:t>who judge others are not living close to God, nor are they living successful Christian lives. </a:t>
            </a:r>
            <a:endParaRPr lang="en-US" sz="2000" dirty="0" smtClean="0"/>
          </a:p>
          <a:p>
            <a:pPr marL="342900" lvl="1" indent="-342900"/>
            <a:r>
              <a:rPr lang="en-US" sz="2000" dirty="0" smtClean="0"/>
              <a:t>Remember</a:t>
            </a:r>
            <a:r>
              <a:rPr lang="en-US" sz="2000" dirty="0"/>
              <a:t>: we are to love </a:t>
            </a:r>
            <a:r>
              <a:rPr lang="en-US" sz="2000" dirty="0" smtClean="0"/>
              <a:t>people with all their faults (because we have our own set); let </a:t>
            </a:r>
            <a:r>
              <a:rPr lang="en-US" sz="2000" dirty="0"/>
              <a:t>God judge </a:t>
            </a:r>
            <a:r>
              <a:rPr lang="en-US" sz="2000" dirty="0" smtClean="0"/>
              <a:t>the fault!</a:t>
            </a:r>
          </a:p>
          <a:p>
            <a:pPr marL="342900" lvl="1" indent="-342900"/>
            <a:r>
              <a:rPr lang="en-US" sz="2000" dirty="0" smtClean="0"/>
              <a:t>This parable, while seemingly short and clear, has a profound affect on all Christians. Why? Because people like to criticize! It’s in our nature and it</a:t>
            </a:r>
            <a:r>
              <a:rPr lang="mr-IN" sz="2000" dirty="0" smtClean="0"/>
              <a:t>’</a:t>
            </a:r>
            <a:r>
              <a:rPr lang="en-US" sz="2000" dirty="0" smtClean="0"/>
              <a:t>s wrong.</a:t>
            </a:r>
          </a:p>
          <a:p>
            <a:pPr marL="342900" lvl="1" indent="-342900"/>
            <a:r>
              <a:rPr lang="en-US" sz="2000" dirty="0" smtClean="0"/>
              <a:t>Let’s not forget Jesus’ words about the adulteress brought to him by the Pharisees and lawyers (teachers of the law): </a:t>
            </a:r>
            <a:r>
              <a:rPr lang="en-US" sz="2000" i="1" dirty="0"/>
              <a:t>“Let any one of you who is without sin be the first to throw a stone</a:t>
            </a:r>
            <a:r>
              <a:rPr lang="en-US" sz="2000" dirty="0"/>
              <a:t> </a:t>
            </a:r>
            <a:r>
              <a:rPr lang="en-US" sz="2000" i="1" dirty="0"/>
              <a:t>at her.”</a:t>
            </a:r>
            <a:r>
              <a:rPr lang="en-US" sz="2000" dirty="0" smtClean="0"/>
              <a:t> </a:t>
            </a:r>
          </a:p>
          <a:p>
            <a:pPr marL="342900" lvl="1" indent="-342900"/>
            <a:endParaRPr lang="en-US" i="1" dirty="0" smtClean="0"/>
          </a:p>
        </p:txBody>
      </p:sp>
      <p:sp>
        <p:nvSpPr>
          <p:cNvPr id="2" name="Date Placeholder 1"/>
          <p:cNvSpPr>
            <a:spLocks noGrp="1"/>
          </p:cNvSpPr>
          <p:nvPr>
            <p:ph type="dt" sz="half" idx="10"/>
          </p:nvPr>
        </p:nvSpPr>
        <p:spPr/>
        <p:txBody>
          <a:bodyPr/>
          <a:lstStyle/>
          <a:p>
            <a:fld id="{B696ECFC-7A24-9D4D-A2F6-14E025D39F39}" type="datetime1">
              <a:rPr lang="en-US" smtClean="0"/>
              <a:t>9/29/18</a:t>
            </a:fld>
            <a:endParaRPr lang="en-US" dirty="0"/>
          </a:p>
        </p:txBody>
      </p:sp>
    </p:spTree>
    <p:extLst>
      <p:ext uri="{BB962C8B-B14F-4D97-AF65-F5344CB8AC3E}">
        <p14:creationId xmlns:p14="http://schemas.microsoft.com/office/powerpoint/2010/main" val="13061819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The golden age of British comedy</a:t>
            </a:r>
            <a:endParaRPr lang="en-US" dirty="0"/>
          </a:p>
        </p:txBody>
      </p:sp>
      <p:sp>
        <p:nvSpPr>
          <p:cNvPr id="5" name="Text Placeholder 4"/>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20627210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958101"/>
          </a:xfrm>
        </p:spPr>
        <p:txBody>
          <a:bodyPr>
            <a:normAutofit/>
          </a:bodyPr>
          <a:lstStyle/>
          <a:p>
            <a:r>
              <a:rPr lang="en-US" sz="3600" cap="none" dirty="0" smtClean="0"/>
              <a:t>And now for something completely different</a:t>
            </a:r>
            <a:r>
              <a:rPr lang="mr-IN" sz="3600" cap="none" dirty="0" smtClean="0"/>
              <a:t>…</a:t>
            </a:r>
            <a:endParaRPr lang="en-US" sz="3600" cap="none" dirty="0"/>
          </a:p>
        </p:txBody>
      </p:sp>
      <p:pic>
        <p:nvPicPr>
          <p:cNvPr id="2050" name="Picture 2" descr="mage result for monty python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121" y="3157869"/>
            <a:ext cx="2752725" cy="16573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mage result for monty python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15646" y="3157869"/>
            <a:ext cx="2752725" cy="165735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p:txBody>
          <a:bodyPr/>
          <a:lstStyle/>
          <a:p>
            <a:r>
              <a:rPr lang="en-US" dirty="0"/>
              <a:t>https://</a:t>
            </a:r>
            <a:r>
              <a:rPr lang="en-US" dirty="0" err="1"/>
              <a:t>www.youtube.com</a:t>
            </a:r>
            <a:r>
              <a:rPr lang="en-US" dirty="0"/>
              <a:t>/</a:t>
            </a:r>
            <a:r>
              <a:rPr lang="en-US" dirty="0" err="1"/>
              <a:t>watch?v</a:t>
            </a:r>
            <a:r>
              <a:rPr lang="en-US"/>
              <a:t>=GYcopzJ-T9w</a:t>
            </a:r>
          </a:p>
        </p:txBody>
      </p:sp>
    </p:spTree>
    <p:extLst>
      <p:ext uri="{BB962C8B-B14F-4D97-AF65-F5344CB8AC3E}">
        <p14:creationId xmlns:p14="http://schemas.microsoft.com/office/powerpoint/2010/main" val="8579845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Computer Programming</a:t>
            </a:r>
            <a:endParaRPr lang="en-US" dirty="0"/>
          </a:p>
        </p:txBody>
      </p:sp>
      <p:sp>
        <p:nvSpPr>
          <p:cNvPr id="5" name="Text Placeholder 4"/>
          <p:cNvSpPr>
            <a:spLocks noGrp="1"/>
          </p:cNvSpPr>
          <p:nvPr>
            <p:ph type="body" sz="half" idx="2"/>
          </p:nvPr>
        </p:nvSpPr>
        <p:spPr/>
        <p:txBody>
          <a:bodyPr>
            <a:normAutofit/>
          </a:bodyPr>
          <a:lstStyle/>
          <a:p>
            <a:r>
              <a:rPr lang="en-US" sz="2000" dirty="0" smtClean="0"/>
              <a:t>Hands On Learning</a:t>
            </a:r>
            <a:endParaRPr lang="en-US" sz="2000" dirty="0"/>
          </a:p>
        </p:txBody>
      </p:sp>
    </p:spTree>
    <p:extLst>
      <p:ext uri="{BB962C8B-B14F-4D97-AF65-F5344CB8AC3E}">
        <p14:creationId xmlns:p14="http://schemas.microsoft.com/office/powerpoint/2010/main" val="11384320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66274" y="764373"/>
            <a:ext cx="10639926" cy="1293028"/>
          </a:xfrm>
        </p:spPr>
        <p:txBody>
          <a:bodyPr/>
          <a:lstStyle/>
          <a:p>
            <a:r>
              <a:rPr lang="en-US" dirty="0" smtClean="0"/>
              <a:t>the python IDLE application</a:t>
            </a:r>
            <a:endParaRPr lang="en-US" dirty="0"/>
          </a:p>
        </p:txBody>
      </p:sp>
      <p:sp>
        <p:nvSpPr>
          <p:cNvPr id="5" name="Content Placeholder 4"/>
          <p:cNvSpPr>
            <a:spLocks noGrp="1"/>
          </p:cNvSpPr>
          <p:nvPr>
            <p:ph idx="1"/>
          </p:nvPr>
        </p:nvSpPr>
        <p:spPr/>
        <p:txBody>
          <a:bodyPr/>
          <a:lstStyle/>
          <a:p>
            <a:r>
              <a:rPr lang="en-US" dirty="0" smtClean="0"/>
              <a:t>Integrated Development Learning Environment (IDLE)</a:t>
            </a:r>
          </a:p>
          <a:p>
            <a:pPr lvl="1"/>
            <a:r>
              <a:rPr lang="en-US" dirty="0" smtClean="0"/>
              <a:t>Available as an application on your computer</a:t>
            </a:r>
          </a:p>
          <a:p>
            <a:pPr lvl="1"/>
            <a:r>
              <a:rPr lang="en-US" dirty="0" smtClean="0"/>
              <a:t>Has an interactive shell (the Python interpreter) </a:t>
            </a:r>
          </a:p>
          <a:p>
            <a:pPr lvl="2"/>
            <a:r>
              <a:rPr lang="en-US" dirty="0" smtClean="0"/>
              <a:t>Same as running python from a command prompt</a:t>
            </a:r>
          </a:p>
          <a:p>
            <a:pPr lvl="1"/>
            <a:r>
              <a:rPr lang="en-US" dirty="0" smtClean="0"/>
              <a:t>Has a file editor to allow you to create Python scripts</a:t>
            </a:r>
          </a:p>
          <a:p>
            <a:pPr lvl="1"/>
            <a:r>
              <a:rPr lang="en-US" dirty="0" smtClean="0"/>
              <a:t>Allows you to run your scripts from the editor (nice!)</a:t>
            </a:r>
          </a:p>
          <a:p>
            <a:r>
              <a:rPr lang="en-US" dirty="0" smtClean="0"/>
              <a:t>Start the IDLE application from your start menu (or equivalent).</a:t>
            </a:r>
          </a:p>
          <a:p>
            <a:pPr lvl="1"/>
            <a:r>
              <a:rPr lang="en-US" dirty="0" smtClean="0"/>
              <a:t>IDLE starts with the Python shell</a:t>
            </a:r>
          </a:p>
          <a:p>
            <a:endParaRPr lang="en-US" dirty="0"/>
          </a:p>
        </p:txBody>
      </p:sp>
    </p:spTree>
    <p:extLst>
      <p:ext uri="{BB962C8B-B14F-4D97-AF65-F5344CB8AC3E}">
        <p14:creationId xmlns:p14="http://schemas.microsoft.com/office/powerpoint/2010/main" val="1413234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Shell (IDLE)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56547" y="2193925"/>
            <a:ext cx="5878906" cy="4024313"/>
          </a:xfrm>
        </p:spPr>
      </p:pic>
    </p:spTree>
    <p:extLst>
      <p:ext uri="{BB962C8B-B14F-4D97-AF65-F5344CB8AC3E}">
        <p14:creationId xmlns:p14="http://schemas.microsoft.com/office/powerpoint/2010/main" val="180135652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Editor (IDLE)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2286093"/>
            <a:ext cx="10820400" cy="3839976"/>
          </a:xfrm>
        </p:spPr>
      </p:pic>
    </p:spTree>
    <p:extLst>
      <p:ext uri="{BB962C8B-B14F-4D97-AF65-F5344CB8AC3E}">
        <p14:creationId xmlns:p14="http://schemas.microsoft.com/office/powerpoint/2010/main" val="85010823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demonstration</a:t>
            </a:r>
            <a:endParaRPr lang="en-US" dirty="0"/>
          </a:p>
        </p:txBody>
      </p:sp>
      <p:pic>
        <p:nvPicPr>
          <p:cNvPr id="4" name="idle_demo.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85800" y="2289175"/>
            <a:ext cx="10820400" cy="3832225"/>
          </a:xfrm>
        </p:spPr>
      </p:pic>
    </p:spTree>
    <p:extLst>
      <p:ext uri="{BB962C8B-B14F-4D97-AF65-F5344CB8AC3E}">
        <p14:creationId xmlns:p14="http://schemas.microsoft.com/office/powerpoint/2010/main" val="993680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47537" y="764373"/>
            <a:ext cx="10158662" cy="1293028"/>
          </a:xfrm>
        </p:spPr>
        <p:txBody>
          <a:bodyPr>
            <a:normAutofit fontScale="90000"/>
          </a:bodyPr>
          <a:lstStyle/>
          <a:p>
            <a:r>
              <a:rPr lang="en-US" dirty="0" smtClean="0"/>
              <a:t>Hands on experiment #1</a:t>
            </a:r>
            <a:br>
              <a:rPr lang="en-US" dirty="0" smtClean="0"/>
            </a:br>
            <a:r>
              <a:rPr lang="en-US" dirty="0" smtClean="0"/>
              <a:t>Practicing </a:t>
            </a:r>
            <a:r>
              <a:rPr lang="en-US" dirty="0"/>
              <a:t>the assignment </a:t>
            </a:r>
            <a:r>
              <a:rPr lang="en-US" dirty="0" smtClean="0"/>
              <a:t>statement</a:t>
            </a:r>
            <a:endParaRPr lang="en-US" dirty="0"/>
          </a:p>
        </p:txBody>
      </p:sp>
      <p:sp>
        <p:nvSpPr>
          <p:cNvPr id="5" name="Text Placeholder 4"/>
          <p:cNvSpPr>
            <a:spLocks noGrp="1"/>
          </p:cNvSpPr>
          <p:nvPr>
            <p:ph idx="1"/>
          </p:nvPr>
        </p:nvSpPr>
        <p:spPr/>
        <p:txBody>
          <a:bodyPr>
            <a:normAutofit lnSpcReduction="10000"/>
          </a:bodyPr>
          <a:lstStyle/>
          <a:p>
            <a:r>
              <a:rPr lang="en-US" dirty="0"/>
              <a:t>“Numbers are fundamental to programming, and arithmetic is one of the things computers are very good at. </a:t>
            </a:r>
            <a:endParaRPr lang="en-US" dirty="0" smtClean="0"/>
          </a:p>
          <a:p>
            <a:r>
              <a:rPr lang="en-US" dirty="0" smtClean="0"/>
              <a:t>We </a:t>
            </a:r>
            <a:r>
              <a:rPr lang="en-US" dirty="0"/>
              <a:t>will begin by experimenting with numbers, and the best place to experiment is the Python </a:t>
            </a:r>
            <a:r>
              <a:rPr lang="en-US" dirty="0" smtClean="0"/>
              <a:t>Shell.</a:t>
            </a:r>
          </a:p>
          <a:p>
            <a:r>
              <a:rPr lang="en-US" dirty="0" smtClean="0"/>
              <a:t>Open the IDLE application on your computer.</a:t>
            </a:r>
          </a:p>
          <a:p>
            <a:r>
              <a:rPr lang="en-US" dirty="0" smtClean="0"/>
              <a:t>Type </a:t>
            </a:r>
            <a:r>
              <a:rPr lang="en-US" dirty="0"/>
              <a:t>the following into the Python Shell</a:t>
            </a:r>
            <a:r>
              <a:rPr lang="en-US" dirty="0" smtClean="0"/>
              <a:t>:</a:t>
            </a:r>
          </a:p>
          <a:p>
            <a:pPr marL="0" indent="0">
              <a:buNone/>
            </a:pPr>
            <a:r>
              <a:rPr lang="en-US" b="1" dirty="0" smtClean="0">
                <a:solidFill>
                  <a:srgbClr val="FFFF00"/>
                </a:solidFill>
                <a:latin typeface="Courier New" charset="0"/>
                <a:ea typeface="Courier New" charset="0"/>
                <a:cs typeface="Courier New" charset="0"/>
              </a:rPr>
              <a:t>20 </a:t>
            </a:r>
            <a:r>
              <a:rPr lang="en-US" b="1" dirty="0">
                <a:solidFill>
                  <a:srgbClr val="FFFF00"/>
                </a:solidFill>
                <a:latin typeface="Courier New" charset="0"/>
                <a:ea typeface="Courier New" charset="0"/>
                <a:cs typeface="Courier New" charset="0"/>
              </a:rPr>
              <a:t>* 9 / 5 + </a:t>
            </a:r>
            <a:r>
              <a:rPr lang="en-US" b="1" dirty="0" smtClean="0">
                <a:solidFill>
                  <a:srgbClr val="FFFF00"/>
                </a:solidFill>
                <a:latin typeface="Courier New" charset="0"/>
                <a:ea typeface="Courier New" charset="0"/>
                <a:cs typeface="Courier New" charset="0"/>
              </a:rPr>
              <a:t>32</a:t>
            </a:r>
          </a:p>
          <a:p>
            <a:r>
              <a:rPr lang="en-US" dirty="0" smtClean="0"/>
              <a:t>What number did you get?</a:t>
            </a:r>
          </a:p>
          <a:p>
            <a:r>
              <a:rPr lang="en-US" dirty="0" smtClean="0"/>
              <a:t>This </a:t>
            </a:r>
            <a:r>
              <a:rPr lang="en-US" dirty="0"/>
              <a:t>example does tell us a few things: * means multiply. / means divide. </a:t>
            </a:r>
            <a:endParaRPr lang="en-US" dirty="0" smtClean="0"/>
          </a:p>
          <a:p>
            <a:r>
              <a:rPr lang="en-US" dirty="0" smtClean="0"/>
              <a:t>Python </a:t>
            </a:r>
            <a:r>
              <a:rPr lang="en-US" dirty="0"/>
              <a:t>does multiplication before division, and it does division before </a:t>
            </a:r>
            <a:r>
              <a:rPr lang="en-US" dirty="0" smtClean="0"/>
              <a:t>addition.</a:t>
            </a:r>
          </a:p>
          <a:p>
            <a:endParaRPr lang="en-US" dirty="0"/>
          </a:p>
        </p:txBody>
      </p:sp>
    </p:spTree>
    <p:extLst>
      <p:ext uri="{BB962C8B-B14F-4D97-AF65-F5344CB8AC3E}">
        <p14:creationId xmlns:p14="http://schemas.microsoft.com/office/powerpoint/2010/main" val="4844851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a:t>
            </a:r>
            <a:r>
              <a:rPr lang="en-US" dirty="0" smtClean="0"/>
              <a:t>agenda</a:t>
            </a:r>
            <a:endParaRPr lang="en-US" dirty="0"/>
          </a:p>
        </p:txBody>
      </p:sp>
      <p:sp>
        <p:nvSpPr>
          <p:cNvPr id="3" name="Content Placeholder 2"/>
          <p:cNvSpPr>
            <a:spLocks noGrp="1"/>
          </p:cNvSpPr>
          <p:nvPr>
            <p:ph idx="1"/>
          </p:nvPr>
        </p:nvSpPr>
        <p:spPr>
          <a:xfrm>
            <a:off x="685800" y="2194560"/>
            <a:ext cx="10820400" cy="4287520"/>
          </a:xfrm>
        </p:spPr>
        <p:txBody>
          <a:bodyPr>
            <a:normAutofit/>
          </a:bodyPr>
          <a:lstStyle/>
          <a:p>
            <a:r>
              <a:rPr lang="en-US" dirty="0" smtClean="0"/>
              <a:t>Bible Study</a:t>
            </a:r>
          </a:p>
          <a:p>
            <a:pPr lvl="1"/>
            <a:r>
              <a:rPr lang="en-US" dirty="0" smtClean="0"/>
              <a:t>The Speck and the Plank</a:t>
            </a:r>
            <a:endParaRPr lang="en-US" dirty="0"/>
          </a:p>
          <a:p>
            <a:r>
              <a:rPr lang="en-US" dirty="0" smtClean="0"/>
              <a:t>The Golden Age of British Comedy</a:t>
            </a:r>
          </a:p>
          <a:p>
            <a:pPr lvl="1"/>
            <a:r>
              <a:rPr lang="en-US" dirty="0" smtClean="0"/>
              <a:t>He says, “He’s already got one.”</a:t>
            </a:r>
            <a:endParaRPr lang="en-US" dirty="0"/>
          </a:p>
          <a:p>
            <a:r>
              <a:rPr lang="en-US" dirty="0" smtClean="0"/>
              <a:t>Computer Programming with Python</a:t>
            </a:r>
          </a:p>
          <a:p>
            <a:pPr lvl="1"/>
            <a:r>
              <a:rPr lang="en-US" dirty="0"/>
              <a:t>Hands-On Practice</a:t>
            </a:r>
          </a:p>
          <a:p>
            <a:pPr lvl="2"/>
            <a:r>
              <a:rPr lang="en-US" dirty="0"/>
              <a:t>Assignment </a:t>
            </a:r>
            <a:endParaRPr lang="en-US" dirty="0" smtClean="0"/>
          </a:p>
          <a:p>
            <a:pPr lvl="2"/>
            <a:r>
              <a:rPr lang="en-US" dirty="0" smtClean="0"/>
              <a:t>Arithmetic</a:t>
            </a:r>
            <a:endParaRPr lang="en-US" dirty="0"/>
          </a:p>
          <a:p>
            <a:pPr lvl="2"/>
            <a:r>
              <a:rPr lang="en-US" dirty="0" smtClean="0"/>
              <a:t>Variables</a:t>
            </a:r>
          </a:p>
          <a:p>
            <a:pPr lvl="2"/>
            <a:r>
              <a:rPr lang="en-US" dirty="0" smtClean="0"/>
              <a:t>Input and Output</a:t>
            </a:r>
            <a:endParaRPr lang="en-US" dirty="0"/>
          </a:p>
          <a:p>
            <a:pPr lvl="1"/>
            <a:r>
              <a:rPr lang="en-US" dirty="0" smtClean="0"/>
              <a:t>New Concepts:</a:t>
            </a:r>
          </a:p>
          <a:p>
            <a:pPr lvl="2"/>
            <a:r>
              <a:rPr lang="en-US" dirty="0" smtClean="0"/>
              <a:t>Conditional Statements</a:t>
            </a:r>
          </a:p>
          <a:p>
            <a:endParaRPr lang="en-US" dirty="0"/>
          </a:p>
        </p:txBody>
      </p:sp>
    </p:spTree>
    <p:extLst>
      <p:ext uri="{BB962C8B-B14F-4D97-AF65-F5344CB8AC3E}">
        <p14:creationId xmlns:p14="http://schemas.microsoft.com/office/powerpoint/2010/main" val="2618789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6569" y="764373"/>
            <a:ext cx="9969631" cy="1293028"/>
          </a:xfrm>
        </p:spPr>
        <p:txBody>
          <a:bodyPr>
            <a:normAutofit fontScale="90000"/>
          </a:bodyPr>
          <a:lstStyle/>
          <a:p>
            <a:r>
              <a:rPr lang="en-US" dirty="0"/>
              <a:t>Hands on experiment </a:t>
            </a:r>
            <a:r>
              <a:rPr lang="en-US" dirty="0" smtClean="0"/>
              <a:t>#2</a:t>
            </a:r>
            <a:r>
              <a:rPr lang="en-US" dirty="0"/>
              <a:t/>
            </a:r>
            <a:br>
              <a:rPr lang="en-US" dirty="0"/>
            </a:br>
            <a:r>
              <a:rPr lang="en-US" dirty="0"/>
              <a:t>Practicing the assignment statement</a:t>
            </a:r>
          </a:p>
        </p:txBody>
      </p:sp>
      <p:sp>
        <p:nvSpPr>
          <p:cNvPr id="3" name="Content Placeholder 2"/>
          <p:cNvSpPr>
            <a:spLocks noGrp="1"/>
          </p:cNvSpPr>
          <p:nvPr>
            <p:ph idx="1"/>
          </p:nvPr>
        </p:nvSpPr>
        <p:spPr>
          <a:xfrm>
            <a:off x="685800" y="2194560"/>
            <a:ext cx="11408790" cy="4423056"/>
          </a:xfrm>
        </p:spPr>
        <p:txBody>
          <a:bodyPr>
            <a:normAutofit/>
          </a:bodyPr>
          <a:lstStyle/>
          <a:p>
            <a:r>
              <a:rPr lang="en-US" dirty="0" smtClean="0"/>
              <a:t>Next, try these statements in the shell (one at a time):</a:t>
            </a:r>
          </a:p>
          <a:p>
            <a:pPr marL="0" indent="0">
              <a:buNone/>
            </a:pPr>
            <a:r>
              <a:rPr lang="en-US" b="1" dirty="0" smtClean="0">
                <a:solidFill>
                  <a:srgbClr val="FFFF00"/>
                </a:solidFill>
                <a:latin typeface="Courier New" charset="0"/>
                <a:ea typeface="Courier New" charset="0"/>
                <a:cs typeface="Courier New" charset="0"/>
              </a:rPr>
              <a:t>8 + 9 / 2 * 10</a:t>
            </a:r>
          </a:p>
          <a:p>
            <a:pPr marL="0" indent="0">
              <a:buNone/>
            </a:pPr>
            <a:r>
              <a:rPr lang="en-US" b="1" dirty="0" smtClean="0">
                <a:solidFill>
                  <a:srgbClr val="FFFF00"/>
                </a:solidFill>
                <a:latin typeface="Courier New" charset="0"/>
                <a:ea typeface="Courier New" charset="0"/>
                <a:cs typeface="Courier New" charset="0"/>
              </a:rPr>
              <a:t>(8 + 9) / 2 * 10</a:t>
            </a:r>
          </a:p>
          <a:p>
            <a:pPr marL="0" indent="0">
              <a:buNone/>
            </a:pPr>
            <a:r>
              <a:rPr lang="en-US" b="1" dirty="0" smtClean="0">
                <a:solidFill>
                  <a:srgbClr val="FFFF00"/>
                </a:solidFill>
                <a:latin typeface="Courier New" charset="0"/>
                <a:ea typeface="Courier New" charset="0"/>
                <a:cs typeface="Courier New" charset="0"/>
              </a:rPr>
              <a:t>(8 + 9) / (2 * 10)</a:t>
            </a:r>
          </a:p>
          <a:p>
            <a:r>
              <a:rPr lang="en-US" dirty="0" smtClean="0"/>
              <a:t>What numbers did you get?</a:t>
            </a:r>
          </a:p>
          <a:p>
            <a:r>
              <a:rPr lang="en-US" dirty="0" smtClean="0"/>
              <a:t>Why weren’t the numbers all the same?</a:t>
            </a:r>
          </a:p>
        </p:txBody>
      </p:sp>
    </p:spTree>
    <p:extLst>
      <p:ext uri="{BB962C8B-B14F-4D97-AF65-F5344CB8AC3E}">
        <p14:creationId xmlns:p14="http://schemas.microsoft.com/office/powerpoint/2010/main" val="75351503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6569" y="764373"/>
            <a:ext cx="9969631" cy="1293028"/>
          </a:xfrm>
        </p:spPr>
        <p:txBody>
          <a:bodyPr>
            <a:normAutofit/>
          </a:bodyPr>
          <a:lstStyle/>
          <a:p>
            <a:r>
              <a:rPr lang="en-US" dirty="0"/>
              <a:t>Hands on experiment </a:t>
            </a:r>
            <a:r>
              <a:rPr lang="en-US" dirty="0" smtClean="0"/>
              <a:t>#3</a:t>
            </a:r>
            <a:r>
              <a:rPr lang="en-US" dirty="0"/>
              <a:t/>
            </a:r>
            <a:br>
              <a:rPr lang="en-US" dirty="0"/>
            </a:br>
            <a:r>
              <a:rPr lang="en-US" dirty="0"/>
              <a:t>Practicing </a:t>
            </a:r>
            <a:r>
              <a:rPr lang="en-US" dirty="0" smtClean="0"/>
              <a:t>using variables</a:t>
            </a:r>
            <a:endParaRPr lang="en-US" dirty="0"/>
          </a:p>
        </p:txBody>
      </p:sp>
      <p:sp>
        <p:nvSpPr>
          <p:cNvPr id="3" name="Content Placeholder 2"/>
          <p:cNvSpPr>
            <a:spLocks noGrp="1"/>
          </p:cNvSpPr>
          <p:nvPr>
            <p:ph idx="1"/>
          </p:nvPr>
        </p:nvSpPr>
        <p:spPr>
          <a:xfrm>
            <a:off x="685800" y="2194560"/>
            <a:ext cx="11408790" cy="4423056"/>
          </a:xfrm>
        </p:spPr>
        <p:txBody>
          <a:bodyPr>
            <a:normAutofit fontScale="92500" lnSpcReduction="20000"/>
          </a:bodyPr>
          <a:lstStyle/>
          <a:p>
            <a:r>
              <a:rPr lang="en-US" dirty="0" smtClean="0"/>
              <a:t>Now, let’s try a variable:</a:t>
            </a:r>
          </a:p>
          <a:p>
            <a:pPr marL="0" indent="0">
              <a:buNone/>
            </a:pPr>
            <a:r>
              <a:rPr lang="en-US" b="1" dirty="0" smtClean="0">
                <a:solidFill>
                  <a:srgbClr val="FFFF00"/>
                </a:solidFill>
                <a:latin typeface="Courier New" charset="0"/>
                <a:ea typeface="Courier New" charset="0"/>
                <a:cs typeface="Courier New" charset="0"/>
              </a:rPr>
              <a:t>calculatedValue = </a:t>
            </a:r>
            <a:r>
              <a:rPr lang="en-US" b="1" dirty="0">
                <a:solidFill>
                  <a:srgbClr val="FFFF00"/>
                </a:solidFill>
                <a:latin typeface="Courier New" charset="0"/>
                <a:ea typeface="Courier New" charset="0"/>
                <a:cs typeface="Courier New" charset="0"/>
              </a:rPr>
              <a:t>(8 + 9) / </a:t>
            </a:r>
            <a:r>
              <a:rPr lang="en-US" b="1" dirty="0" smtClean="0">
                <a:solidFill>
                  <a:srgbClr val="FFFF00"/>
                </a:solidFill>
                <a:latin typeface="Courier New" charset="0"/>
                <a:ea typeface="Courier New" charset="0"/>
                <a:cs typeface="Courier New" charset="0"/>
              </a:rPr>
              <a:t>2 </a:t>
            </a:r>
            <a:r>
              <a:rPr lang="en-US" b="1" dirty="0">
                <a:solidFill>
                  <a:srgbClr val="FFFF00"/>
                </a:solidFill>
                <a:latin typeface="Courier New" charset="0"/>
                <a:ea typeface="Courier New" charset="0"/>
                <a:cs typeface="Courier New" charset="0"/>
              </a:rPr>
              <a:t>* </a:t>
            </a:r>
            <a:r>
              <a:rPr lang="en-US" b="1" dirty="0" smtClean="0">
                <a:solidFill>
                  <a:srgbClr val="FFFF00"/>
                </a:solidFill>
                <a:latin typeface="Courier New" charset="0"/>
                <a:ea typeface="Courier New" charset="0"/>
                <a:cs typeface="Courier New" charset="0"/>
              </a:rPr>
              <a:t>10</a:t>
            </a:r>
            <a:endParaRPr lang="en-US" b="1" dirty="0">
              <a:solidFill>
                <a:srgbClr val="FFFF00"/>
              </a:solidFill>
              <a:latin typeface="Courier New" charset="0"/>
              <a:ea typeface="Courier New" charset="0"/>
              <a:cs typeface="Courier New" charset="0"/>
            </a:endParaRPr>
          </a:p>
          <a:p>
            <a:r>
              <a:rPr lang="en-US" dirty="0" smtClean="0"/>
              <a:t>What happened?</a:t>
            </a:r>
          </a:p>
          <a:p>
            <a:r>
              <a:rPr lang="en-US" dirty="0" smtClean="0"/>
              <a:t>The value is ’saved’ in a variable named “</a:t>
            </a:r>
            <a:r>
              <a:rPr lang="en-US" b="1" dirty="0" smtClean="0">
                <a:solidFill>
                  <a:srgbClr val="FFFF00"/>
                </a:solidFill>
                <a:latin typeface="Courier New" charset="0"/>
                <a:ea typeface="Courier New" charset="0"/>
                <a:cs typeface="Courier New" charset="0"/>
              </a:rPr>
              <a:t>calculatedValue</a:t>
            </a:r>
            <a:r>
              <a:rPr lang="en-US" dirty="0" smtClean="0"/>
              <a:t>”. Notice how it is spelled.</a:t>
            </a:r>
          </a:p>
          <a:p>
            <a:pPr lvl="1"/>
            <a:r>
              <a:rPr lang="en-US" dirty="0" smtClean="0"/>
              <a:t>The </a:t>
            </a:r>
            <a:r>
              <a:rPr lang="en-US" dirty="0"/>
              <a:t>variable must be on the left side and must be a single word (no </a:t>
            </a:r>
            <a:r>
              <a:rPr lang="en-US" dirty="0" smtClean="0"/>
              <a:t>spaces).</a:t>
            </a:r>
          </a:p>
          <a:p>
            <a:pPr lvl="1"/>
            <a:r>
              <a:rPr lang="en-US" dirty="0" smtClean="0"/>
              <a:t>The variable </a:t>
            </a:r>
            <a:r>
              <a:rPr lang="en-US" dirty="0"/>
              <a:t>can be as long as you like and can contain numbers and the underscore character (_). </a:t>
            </a:r>
            <a:endParaRPr lang="en-US" dirty="0" smtClean="0"/>
          </a:p>
          <a:p>
            <a:pPr lvl="1"/>
            <a:r>
              <a:rPr lang="en-US" dirty="0" smtClean="0"/>
              <a:t>Also</a:t>
            </a:r>
            <a:r>
              <a:rPr lang="en-US" dirty="0"/>
              <a:t>, characters can be upper- and </a:t>
            </a:r>
            <a:r>
              <a:rPr lang="en-US" dirty="0" smtClean="0"/>
              <a:t>lowercase.</a:t>
            </a:r>
          </a:p>
          <a:p>
            <a:r>
              <a:rPr lang="en-US" dirty="0" smtClean="0"/>
              <a:t>To see the value, use the output statement </a:t>
            </a:r>
            <a:r>
              <a:rPr lang="mr-IN" dirty="0" smtClean="0"/>
              <a:t>–</a:t>
            </a:r>
            <a:r>
              <a:rPr lang="en-US" dirty="0" smtClean="0"/>
              <a:t> the </a:t>
            </a:r>
            <a:r>
              <a:rPr lang="en-US" b="1" dirty="0" smtClean="0">
                <a:solidFill>
                  <a:srgbClr val="FFFF00"/>
                </a:solidFill>
                <a:latin typeface="Courier New" charset="0"/>
                <a:ea typeface="Courier New" charset="0"/>
                <a:cs typeface="Courier New" charset="0"/>
              </a:rPr>
              <a:t>print()</a:t>
            </a:r>
            <a:r>
              <a:rPr lang="en-US" dirty="0" smtClean="0"/>
              <a:t> and </a:t>
            </a:r>
            <a:r>
              <a:rPr lang="en-US" b="1" dirty="0" smtClean="0">
                <a:solidFill>
                  <a:srgbClr val="FFFF00"/>
                </a:solidFill>
                <a:latin typeface="Courier New" charset="0"/>
                <a:ea typeface="Courier New" charset="0"/>
                <a:cs typeface="Courier New" charset="0"/>
              </a:rPr>
              <a:t>format()</a:t>
            </a:r>
            <a:r>
              <a:rPr lang="en-US" dirty="0" smtClean="0"/>
              <a:t> functions as follows.</a:t>
            </a:r>
          </a:p>
          <a:p>
            <a:r>
              <a:rPr lang="en-US" dirty="0" smtClean="0"/>
              <a:t>Remember, the format function provides the ability to substitute the value stored in the variable into the string being “printed” to the screen.</a:t>
            </a:r>
          </a:p>
          <a:p>
            <a:pPr marL="0" indent="0">
              <a:buNone/>
            </a:pPr>
            <a:r>
              <a:rPr lang="en-US" b="1" dirty="0" smtClean="0">
                <a:solidFill>
                  <a:srgbClr val="FFFF00"/>
                </a:solidFill>
                <a:latin typeface="Courier New" charset="0"/>
                <a:ea typeface="Courier New" charset="0"/>
                <a:cs typeface="Courier New" charset="0"/>
              </a:rPr>
              <a:t>print</a:t>
            </a:r>
            <a:r>
              <a:rPr lang="en-US" b="1" dirty="0">
                <a:solidFill>
                  <a:srgbClr val="FFFF00"/>
                </a:solidFill>
                <a:latin typeface="Courier New" charset="0"/>
                <a:ea typeface="Courier New" charset="0"/>
                <a:cs typeface="Courier New" charset="0"/>
              </a:rPr>
              <a:t>("The value is {0}.".format(calculatedValue</a:t>
            </a:r>
            <a:r>
              <a:rPr lang="en-US" b="1" dirty="0" smtClean="0">
                <a:solidFill>
                  <a:srgbClr val="FFFF00"/>
                </a:solidFill>
                <a:latin typeface="Courier New" charset="0"/>
                <a:ea typeface="Courier New" charset="0"/>
                <a:cs typeface="Courier New" charset="0"/>
              </a:rPr>
              <a:t>))</a:t>
            </a:r>
          </a:p>
          <a:p>
            <a:r>
              <a:rPr lang="en-US" dirty="0" smtClean="0"/>
              <a:t>What value did you see?</a:t>
            </a:r>
            <a:endParaRPr lang="en-US" b="1" dirty="0">
              <a:solidFill>
                <a:srgbClr val="FFFF00"/>
              </a:solidFill>
              <a:latin typeface="Courier New" charset="0"/>
              <a:ea typeface="Courier New" charset="0"/>
              <a:cs typeface="Courier New" charset="0"/>
            </a:endParaRPr>
          </a:p>
        </p:txBody>
      </p:sp>
    </p:spTree>
    <p:extLst>
      <p:ext uri="{BB962C8B-B14F-4D97-AF65-F5344CB8AC3E}">
        <p14:creationId xmlns:p14="http://schemas.microsoft.com/office/powerpoint/2010/main" val="3755948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6569" y="764373"/>
            <a:ext cx="9969631" cy="1293028"/>
          </a:xfrm>
        </p:spPr>
        <p:txBody>
          <a:bodyPr>
            <a:normAutofit fontScale="90000"/>
          </a:bodyPr>
          <a:lstStyle/>
          <a:p>
            <a:r>
              <a:rPr lang="en-US" dirty="0"/>
              <a:t>Hands on experiment </a:t>
            </a:r>
            <a:r>
              <a:rPr lang="en-US" dirty="0" smtClean="0"/>
              <a:t>#4</a:t>
            </a:r>
            <a:r>
              <a:rPr lang="en-US" dirty="0"/>
              <a:t/>
            </a:r>
            <a:br>
              <a:rPr lang="en-US" dirty="0"/>
            </a:br>
            <a:r>
              <a:rPr lang="en-US" dirty="0"/>
              <a:t>Practicing </a:t>
            </a:r>
            <a:r>
              <a:rPr lang="en-US" dirty="0" smtClean="0"/>
              <a:t>getting input from the user</a:t>
            </a:r>
            <a:endParaRPr lang="en-US" dirty="0"/>
          </a:p>
        </p:txBody>
      </p:sp>
      <p:sp>
        <p:nvSpPr>
          <p:cNvPr id="3" name="Content Placeholder 2"/>
          <p:cNvSpPr>
            <a:spLocks noGrp="1"/>
          </p:cNvSpPr>
          <p:nvPr>
            <p:ph idx="1"/>
          </p:nvPr>
        </p:nvSpPr>
        <p:spPr>
          <a:xfrm>
            <a:off x="685800" y="2194560"/>
            <a:ext cx="11408790" cy="4423056"/>
          </a:xfrm>
        </p:spPr>
        <p:txBody>
          <a:bodyPr>
            <a:normAutofit/>
          </a:bodyPr>
          <a:lstStyle/>
          <a:p>
            <a:r>
              <a:rPr lang="en-US" dirty="0" smtClean="0"/>
              <a:t>Recall, getting input from the user requires using the input() function, which provides a prompt to the user and returns the value entered. </a:t>
            </a:r>
          </a:p>
          <a:p>
            <a:r>
              <a:rPr lang="en-US" dirty="0" smtClean="0"/>
              <a:t>Try this statement in the shell:</a:t>
            </a:r>
          </a:p>
          <a:p>
            <a:pPr marL="0" indent="0">
              <a:buNone/>
            </a:pPr>
            <a:r>
              <a:rPr lang="en-US" b="1" dirty="0">
                <a:solidFill>
                  <a:srgbClr val="FFFF00"/>
                </a:solidFill>
                <a:latin typeface="Courier New" charset="0"/>
                <a:ea typeface="Courier New" charset="0"/>
                <a:cs typeface="Courier New" charset="0"/>
              </a:rPr>
              <a:t>chosenValue = input("Please enter a number between 1 and 6: ")</a:t>
            </a:r>
            <a:endParaRPr lang="en-US" b="1" dirty="0" smtClean="0">
              <a:solidFill>
                <a:srgbClr val="FFFF00"/>
              </a:solidFill>
              <a:latin typeface="Courier New" charset="0"/>
              <a:ea typeface="Courier New" charset="0"/>
              <a:cs typeface="Courier New" charset="0"/>
            </a:endParaRPr>
          </a:p>
          <a:p>
            <a:r>
              <a:rPr lang="en-US" dirty="0" smtClean="0"/>
              <a:t>What happened?</a:t>
            </a:r>
          </a:p>
          <a:p>
            <a:r>
              <a:rPr lang="en-US" dirty="0" smtClean="0"/>
              <a:t>The value the user typed in is ’saved’ in a variable named “</a:t>
            </a:r>
            <a:r>
              <a:rPr lang="en-US" b="1" dirty="0" smtClean="0">
                <a:solidFill>
                  <a:srgbClr val="FFFF00"/>
                </a:solidFill>
                <a:latin typeface="Courier New" charset="0"/>
                <a:ea typeface="Courier New" charset="0"/>
                <a:cs typeface="Courier New" charset="0"/>
              </a:rPr>
              <a:t>chosenValue</a:t>
            </a:r>
            <a:r>
              <a:rPr lang="en-US" dirty="0" smtClean="0"/>
              <a:t>”. </a:t>
            </a:r>
          </a:p>
          <a:p>
            <a:r>
              <a:rPr lang="en-US" dirty="0" smtClean="0"/>
              <a:t>Once again, to see the value, use the output statement </a:t>
            </a:r>
            <a:r>
              <a:rPr lang="mr-IN" dirty="0" smtClean="0"/>
              <a:t>–</a:t>
            </a:r>
            <a:r>
              <a:rPr lang="en-US" dirty="0" smtClean="0"/>
              <a:t> the </a:t>
            </a:r>
            <a:r>
              <a:rPr lang="en-US" b="1" dirty="0" smtClean="0">
                <a:solidFill>
                  <a:srgbClr val="FFFF00"/>
                </a:solidFill>
                <a:latin typeface="Courier New" charset="0"/>
                <a:ea typeface="Courier New" charset="0"/>
                <a:cs typeface="Courier New" charset="0"/>
              </a:rPr>
              <a:t>print()</a:t>
            </a:r>
            <a:r>
              <a:rPr lang="en-US" dirty="0" smtClean="0"/>
              <a:t> and </a:t>
            </a:r>
            <a:r>
              <a:rPr lang="en-US" b="1" dirty="0" smtClean="0">
                <a:solidFill>
                  <a:srgbClr val="FFFF00"/>
                </a:solidFill>
                <a:latin typeface="Courier New" charset="0"/>
                <a:ea typeface="Courier New" charset="0"/>
                <a:cs typeface="Courier New" charset="0"/>
              </a:rPr>
              <a:t>format()</a:t>
            </a:r>
            <a:r>
              <a:rPr lang="en-US" dirty="0" smtClean="0"/>
              <a:t> functions as follows.</a:t>
            </a:r>
          </a:p>
          <a:p>
            <a:pPr marL="0" indent="0">
              <a:buNone/>
            </a:pPr>
            <a:r>
              <a:rPr lang="en-US" b="1" dirty="0" smtClean="0">
                <a:solidFill>
                  <a:srgbClr val="FFFF00"/>
                </a:solidFill>
                <a:latin typeface="Courier New" charset="0"/>
                <a:ea typeface="Courier New" charset="0"/>
                <a:cs typeface="Courier New" charset="0"/>
              </a:rPr>
              <a:t>print("You entered: {0</a:t>
            </a:r>
            <a:r>
              <a:rPr lang="en-US" b="1" dirty="0">
                <a:solidFill>
                  <a:srgbClr val="FFFF00"/>
                </a:solidFill>
                <a:latin typeface="Courier New" charset="0"/>
                <a:ea typeface="Courier New" charset="0"/>
                <a:cs typeface="Courier New" charset="0"/>
              </a:rPr>
              <a:t>}.".</a:t>
            </a:r>
            <a:r>
              <a:rPr lang="en-US" b="1" dirty="0" smtClean="0">
                <a:solidFill>
                  <a:srgbClr val="FFFF00"/>
                </a:solidFill>
                <a:latin typeface="Courier New" charset="0"/>
                <a:ea typeface="Courier New" charset="0"/>
                <a:cs typeface="Courier New" charset="0"/>
              </a:rPr>
              <a:t>format(chosenValue))</a:t>
            </a:r>
          </a:p>
          <a:p>
            <a:r>
              <a:rPr lang="en-US" dirty="0" smtClean="0"/>
              <a:t>What value did you see?</a:t>
            </a:r>
            <a:endParaRPr lang="en-US" b="1" dirty="0">
              <a:solidFill>
                <a:srgbClr val="FFFF00"/>
              </a:solidFill>
              <a:latin typeface="Courier New" charset="0"/>
              <a:ea typeface="Courier New" charset="0"/>
              <a:cs typeface="Courier New" charset="0"/>
            </a:endParaRPr>
          </a:p>
        </p:txBody>
      </p:sp>
    </p:spTree>
    <p:extLst>
      <p:ext uri="{BB962C8B-B14F-4D97-AF65-F5344CB8AC3E}">
        <p14:creationId xmlns:p14="http://schemas.microsoft.com/office/powerpoint/2010/main" val="4735050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1280" y="764373"/>
            <a:ext cx="10154920" cy="1293028"/>
          </a:xfrm>
        </p:spPr>
        <p:txBody>
          <a:bodyPr>
            <a:normAutofit/>
          </a:bodyPr>
          <a:lstStyle/>
          <a:p>
            <a:r>
              <a:rPr lang="en-US" dirty="0" smtClean="0"/>
              <a:t>Conditional statements</a:t>
            </a:r>
            <a:endParaRPr lang="en-US" dirty="0"/>
          </a:p>
        </p:txBody>
      </p:sp>
      <p:sp>
        <p:nvSpPr>
          <p:cNvPr id="3" name="Content Placeholder 2"/>
          <p:cNvSpPr>
            <a:spLocks noGrp="1"/>
          </p:cNvSpPr>
          <p:nvPr>
            <p:ph idx="1"/>
          </p:nvPr>
        </p:nvSpPr>
        <p:spPr>
          <a:xfrm>
            <a:off x="685800" y="2194560"/>
            <a:ext cx="10820400" cy="4236720"/>
          </a:xfrm>
        </p:spPr>
        <p:txBody>
          <a:bodyPr>
            <a:normAutofit fontScale="85000" lnSpcReduction="20000"/>
          </a:bodyPr>
          <a:lstStyle/>
          <a:p>
            <a:r>
              <a:rPr lang="en-US" dirty="0" smtClean="0"/>
              <a:t>Sometimes in a program, we may need to make decisions that change how the program reacts, produces output, identifies errors, warnings, etc.</a:t>
            </a:r>
          </a:p>
          <a:p>
            <a:r>
              <a:rPr lang="en-US" dirty="0" smtClean="0"/>
              <a:t>Recall from our last experiment we asked the user to enter a value between 1 and 6. How do we know whether the user did what was asked?</a:t>
            </a:r>
          </a:p>
          <a:p>
            <a:r>
              <a:rPr lang="en-US" dirty="0" smtClean="0"/>
              <a:t>We can use a conditional like this:</a:t>
            </a:r>
          </a:p>
          <a:p>
            <a:pPr marL="0" indent="0">
              <a:buNone/>
            </a:pPr>
            <a:r>
              <a:rPr lang="en-US" b="1" dirty="0" smtClean="0">
                <a:solidFill>
                  <a:srgbClr val="FFFF00"/>
                </a:solidFill>
                <a:latin typeface="Courier New" charset="0"/>
                <a:ea typeface="Courier New" charset="0"/>
                <a:cs typeface="Courier New" charset="0"/>
              </a:rPr>
              <a:t>if &lt;something is true&gt; then</a:t>
            </a:r>
          </a:p>
          <a:p>
            <a:pPr marL="0" indent="0">
              <a:buNone/>
            </a:pPr>
            <a:r>
              <a:rPr lang="en-US" b="1" dirty="0">
                <a:solidFill>
                  <a:srgbClr val="FFFF00"/>
                </a:solidFill>
                <a:latin typeface="Courier New" charset="0"/>
                <a:ea typeface="Courier New" charset="0"/>
                <a:cs typeface="Courier New" charset="0"/>
              </a:rPr>
              <a:t> </a:t>
            </a:r>
            <a:r>
              <a:rPr lang="en-US" b="1" dirty="0" smtClean="0">
                <a:solidFill>
                  <a:srgbClr val="FFFF00"/>
                </a:solidFill>
                <a:latin typeface="Courier New" charset="0"/>
                <a:ea typeface="Courier New" charset="0"/>
                <a:cs typeface="Courier New" charset="0"/>
              </a:rPr>
              <a:t>   &lt;do operation A&gt;</a:t>
            </a:r>
          </a:p>
          <a:p>
            <a:pPr marL="0" indent="0">
              <a:buNone/>
            </a:pPr>
            <a:r>
              <a:rPr lang="en-US" b="1" dirty="0" smtClean="0">
                <a:solidFill>
                  <a:srgbClr val="FFFF00"/>
                </a:solidFill>
                <a:latin typeface="Courier New" charset="0"/>
                <a:ea typeface="Courier New" charset="0"/>
                <a:cs typeface="Courier New" charset="0"/>
              </a:rPr>
              <a:t>else </a:t>
            </a:r>
          </a:p>
          <a:p>
            <a:pPr marL="0" indent="0">
              <a:buNone/>
            </a:pPr>
            <a:r>
              <a:rPr lang="en-US" b="1" dirty="0">
                <a:solidFill>
                  <a:srgbClr val="FFFF00"/>
                </a:solidFill>
                <a:latin typeface="Courier New" charset="0"/>
                <a:ea typeface="Courier New" charset="0"/>
                <a:cs typeface="Courier New" charset="0"/>
              </a:rPr>
              <a:t> </a:t>
            </a:r>
            <a:r>
              <a:rPr lang="en-US" b="1" dirty="0" smtClean="0">
                <a:solidFill>
                  <a:srgbClr val="FFFF00"/>
                </a:solidFill>
                <a:latin typeface="Courier New" charset="0"/>
                <a:ea typeface="Courier New" charset="0"/>
                <a:cs typeface="Courier New" charset="0"/>
              </a:rPr>
              <a:t>   &lt;do operation B&gt;</a:t>
            </a:r>
          </a:p>
          <a:p>
            <a:r>
              <a:rPr lang="en-US" dirty="0" smtClean="0"/>
              <a:t>Notice we do “A” when the condition (an expression is evaluated) is true.</a:t>
            </a:r>
          </a:p>
          <a:p>
            <a:r>
              <a:rPr lang="en-US" dirty="0" smtClean="0"/>
              <a:t>Otherwise, we do “B”.</a:t>
            </a:r>
          </a:p>
          <a:p>
            <a:r>
              <a:rPr lang="en-US" dirty="0" smtClean="0"/>
              <a:t>This is how programmers ’control’ the program flow (execution).</a:t>
            </a:r>
          </a:p>
          <a:p>
            <a:r>
              <a:rPr lang="en-US" dirty="0" smtClean="0"/>
              <a:t>Let’s try this in a more advanced example using the IDLE editor.</a:t>
            </a:r>
            <a:endParaRPr lang="en-US" dirty="0"/>
          </a:p>
        </p:txBody>
      </p:sp>
    </p:spTree>
    <p:extLst>
      <p:ext uri="{BB962C8B-B14F-4D97-AF65-F5344CB8AC3E}">
        <p14:creationId xmlns:p14="http://schemas.microsoft.com/office/powerpoint/2010/main" val="19685291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1280" y="764373"/>
            <a:ext cx="10154920" cy="1293028"/>
          </a:xfrm>
        </p:spPr>
        <p:txBody>
          <a:bodyPr>
            <a:normAutofit/>
          </a:bodyPr>
          <a:lstStyle/>
          <a:p>
            <a:r>
              <a:rPr lang="en-US" dirty="0"/>
              <a:t>Hands on experiment </a:t>
            </a:r>
            <a:r>
              <a:rPr lang="en-US" dirty="0" smtClean="0"/>
              <a:t>#5</a:t>
            </a:r>
            <a:r>
              <a:rPr lang="en-US" dirty="0"/>
              <a:t/>
            </a:r>
            <a:br>
              <a:rPr lang="en-US" dirty="0"/>
            </a:br>
            <a:r>
              <a:rPr lang="en-US" dirty="0" smtClean="0"/>
              <a:t>using conditionals</a:t>
            </a:r>
            <a:endParaRPr lang="en-US" dirty="0"/>
          </a:p>
        </p:txBody>
      </p:sp>
      <p:sp>
        <p:nvSpPr>
          <p:cNvPr id="3" name="Content Placeholder 2"/>
          <p:cNvSpPr>
            <a:spLocks noGrp="1"/>
          </p:cNvSpPr>
          <p:nvPr>
            <p:ph idx="1"/>
          </p:nvPr>
        </p:nvSpPr>
        <p:spPr>
          <a:xfrm>
            <a:off x="685800" y="2194560"/>
            <a:ext cx="10820400" cy="4236720"/>
          </a:xfrm>
        </p:spPr>
        <p:txBody>
          <a:bodyPr>
            <a:normAutofit lnSpcReduction="10000"/>
          </a:bodyPr>
          <a:lstStyle/>
          <a:p>
            <a:r>
              <a:rPr lang="en-US" dirty="0" smtClean="0"/>
              <a:t>Open the IDLE editor on your computer.</a:t>
            </a:r>
          </a:p>
          <a:p>
            <a:r>
              <a:rPr lang="en-US" dirty="0" smtClean="0"/>
              <a:t>Type these lines of code into the editor. (File | New File)</a:t>
            </a:r>
          </a:p>
          <a:p>
            <a:pPr marL="0" indent="0">
              <a:spcBef>
                <a:spcPts val="400"/>
              </a:spcBef>
              <a:buNone/>
            </a:pPr>
            <a:r>
              <a:rPr lang="en-US" b="1" dirty="0">
                <a:solidFill>
                  <a:srgbClr val="FFFF00"/>
                </a:solidFill>
                <a:latin typeface="Courier New" charset="0"/>
                <a:ea typeface="Courier New" charset="0"/>
                <a:cs typeface="Courier New" charset="0"/>
              </a:rPr>
              <a:t>chosenValue = input("Please enter a number between 1 and 6: </a:t>
            </a:r>
            <a:r>
              <a:rPr lang="en-US" b="1" dirty="0" smtClean="0">
                <a:solidFill>
                  <a:srgbClr val="FFFF00"/>
                </a:solidFill>
                <a:latin typeface="Courier New" charset="0"/>
                <a:ea typeface="Courier New" charset="0"/>
                <a:cs typeface="Courier New" charset="0"/>
              </a:rPr>
              <a:t>")</a:t>
            </a:r>
          </a:p>
          <a:p>
            <a:pPr marL="0" indent="0">
              <a:spcBef>
                <a:spcPts val="400"/>
              </a:spcBef>
              <a:buNone/>
            </a:pPr>
            <a:r>
              <a:rPr lang="en-US" b="1" dirty="0" smtClean="0">
                <a:solidFill>
                  <a:srgbClr val="FFFF00"/>
                </a:solidFill>
                <a:latin typeface="Courier New" charset="0"/>
                <a:ea typeface="Courier New" charset="0"/>
                <a:cs typeface="Courier New" charset="0"/>
              </a:rPr>
              <a:t>if (chosenValue </a:t>
            </a:r>
            <a:r>
              <a:rPr lang="en-US" b="1" dirty="0">
                <a:solidFill>
                  <a:srgbClr val="FFFF00"/>
                </a:solidFill>
                <a:latin typeface="Courier New" charset="0"/>
                <a:ea typeface="Courier New" charset="0"/>
                <a:cs typeface="Courier New" charset="0"/>
              </a:rPr>
              <a:t>&lt; 1) or (chosenValue &gt; 6</a:t>
            </a:r>
            <a:r>
              <a:rPr lang="en-US" b="1" dirty="0" smtClean="0">
                <a:solidFill>
                  <a:srgbClr val="FFFF00"/>
                </a:solidFill>
                <a:latin typeface="Courier New" charset="0"/>
                <a:ea typeface="Courier New" charset="0"/>
                <a:cs typeface="Courier New" charset="0"/>
              </a:rPr>
              <a:t>):</a:t>
            </a:r>
          </a:p>
          <a:p>
            <a:pPr marL="0" indent="0">
              <a:spcBef>
                <a:spcPts val="400"/>
              </a:spcBef>
              <a:buNone/>
            </a:pPr>
            <a:r>
              <a:rPr lang="en-US" b="1" dirty="0" smtClean="0">
                <a:solidFill>
                  <a:srgbClr val="FFFF00"/>
                </a:solidFill>
                <a:latin typeface="Courier New" charset="0"/>
                <a:ea typeface="Courier New" charset="0"/>
                <a:cs typeface="Courier New" charset="0"/>
              </a:rPr>
              <a:t>    </a:t>
            </a:r>
            <a:r>
              <a:rPr lang="en-US" b="1" dirty="0">
                <a:solidFill>
                  <a:srgbClr val="FFFF00"/>
                </a:solidFill>
                <a:latin typeface="Courier New" charset="0"/>
                <a:ea typeface="Courier New" charset="0"/>
                <a:cs typeface="Courier New" charset="0"/>
              </a:rPr>
              <a:t>print("ERROR: You did not enter a value between 1 and 6</a:t>
            </a:r>
            <a:r>
              <a:rPr lang="en-US" b="1" dirty="0" smtClean="0">
                <a:solidFill>
                  <a:srgbClr val="FFFF00"/>
                </a:solidFill>
                <a:latin typeface="Courier New" charset="0"/>
                <a:ea typeface="Courier New" charset="0"/>
                <a:cs typeface="Courier New" charset="0"/>
              </a:rPr>
              <a:t>.")</a:t>
            </a:r>
          </a:p>
          <a:p>
            <a:pPr marL="0" indent="0">
              <a:spcBef>
                <a:spcPts val="400"/>
              </a:spcBef>
              <a:buNone/>
            </a:pPr>
            <a:r>
              <a:rPr lang="en-US" b="1" dirty="0" smtClean="0">
                <a:solidFill>
                  <a:srgbClr val="FFFF00"/>
                </a:solidFill>
                <a:latin typeface="Courier New" charset="0"/>
                <a:ea typeface="Courier New" charset="0"/>
                <a:cs typeface="Courier New" charset="0"/>
              </a:rPr>
              <a:t>else:</a:t>
            </a:r>
          </a:p>
          <a:p>
            <a:pPr marL="0" indent="0">
              <a:spcBef>
                <a:spcPts val="400"/>
              </a:spcBef>
              <a:buNone/>
            </a:pPr>
            <a:r>
              <a:rPr lang="en-US" b="1" dirty="0" smtClean="0">
                <a:solidFill>
                  <a:srgbClr val="FFFF00"/>
                </a:solidFill>
                <a:latin typeface="Courier New" charset="0"/>
                <a:ea typeface="Courier New" charset="0"/>
                <a:cs typeface="Courier New" charset="0"/>
              </a:rPr>
              <a:t>    </a:t>
            </a:r>
            <a:r>
              <a:rPr lang="en-US" b="1" dirty="0">
                <a:solidFill>
                  <a:srgbClr val="FFFF00"/>
                </a:solidFill>
                <a:latin typeface="Courier New" charset="0"/>
                <a:ea typeface="Courier New" charset="0"/>
                <a:cs typeface="Courier New" charset="0"/>
              </a:rPr>
              <a:t>print("You entered: {0}.".format(chosenValue))</a:t>
            </a:r>
            <a:endParaRPr lang="en-US" b="1" dirty="0" smtClean="0">
              <a:solidFill>
                <a:srgbClr val="FFFF00"/>
              </a:solidFill>
              <a:latin typeface="Courier New" charset="0"/>
              <a:ea typeface="Courier New" charset="0"/>
              <a:cs typeface="Courier New" charset="0"/>
            </a:endParaRPr>
          </a:p>
          <a:p>
            <a:r>
              <a:rPr lang="en-US" dirty="0" smtClean="0"/>
              <a:t>This is the same example we’ve just worked with only now, we’re saving in a file (script).</a:t>
            </a:r>
          </a:p>
          <a:p>
            <a:r>
              <a:rPr lang="en-US" dirty="0" smtClean="0"/>
              <a:t>Go ahead and save the file. Name it “</a:t>
            </a:r>
            <a:r>
              <a:rPr lang="en-US" b="1" dirty="0" smtClean="0">
                <a:solidFill>
                  <a:srgbClr val="FFFF00"/>
                </a:solidFill>
                <a:latin typeface="Courier New" charset="0"/>
                <a:ea typeface="Courier New" charset="0"/>
                <a:cs typeface="Courier New" charset="0"/>
              </a:rPr>
              <a:t>experiment5.py</a:t>
            </a:r>
            <a:r>
              <a:rPr lang="en-US" dirty="0" smtClean="0"/>
              <a:t>”.</a:t>
            </a:r>
          </a:p>
          <a:p>
            <a:r>
              <a:rPr lang="en-US" dirty="0" smtClean="0"/>
              <a:t>Next, run the script using the Run | Run Module menu.</a:t>
            </a:r>
          </a:p>
          <a:p>
            <a:r>
              <a:rPr lang="en-US" dirty="0" smtClean="0"/>
              <a:t>What do you see?</a:t>
            </a:r>
            <a:endParaRPr lang="en-US" dirty="0"/>
          </a:p>
        </p:txBody>
      </p:sp>
    </p:spTree>
    <p:extLst>
      <p:ext uri="{BB962C8B-B14F-4D97-AF65-F5344CB8AC3E}">
        <p14:creationId xmlns:p14="http://schemas.microsoft.com/office/powerpoint/2010/main" val="107949592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Hands on experiment #5</a:t>
            </a:r>
            <a:br>
              <a:rPr lang="en-US" dirty="0"/>
            </a:br>
            <a:r>
              <a:rPr lang="en-US" dirty="0"/>
              <a:t>using conditionals</a:t>
            </a:r>
          </a:p>
        </p:txBody>
      </p:sp>
      <p:sp>
        <p:nvSpPr>
          <p:cNvPr id="3" name="Content Placeholder 2"/>
          <p:cNvSpPr>
            <a:spLocks noGrp="1"/>
          </p:cNvSpPr>
          <p:nvPr>
            <p:ph idx="1"/>
          </p:nvPr>
        </p:nvSpPr>
        <p:spPr/>
        <p:txBody>
          <a:bodyPr>
            <a:normAutofit fontScale="85000" lnSpcReduction="20000"/>
          </a:bodyPr>
          <a:lstStyle/>
          <a:p>
            <a:r>
              <a:rPr lang="en-US" dirty="0" smtClean="0"/>
              <a:t>You should have gotten an error. </a:t>
            </a:r>
          </a:p>
          <a:p>
            <a:r>
              <a:rPr lang="en-US" dirty="0" smtClean="0"/>
              <a:t>Sorry, this was a dirty trick. </a:t>
            </a:r>
          </a:p>
          <a:p>
            <a:r>
              <a:rPr lang="en-US" dirty="0" smtClean="0"/>
              <a:t>Can anyone figure out why we got this error? Hint: data type.</a:t>
            </a:r>
          </a:p>
          <a:p>
            <a:pPr marL="0" indent="0">
              <a:spcBef>
                <a:spcPts val="400"/>
              </a:spcBef>
              <a:buNone/>
            </a:pPr>
            <a:r>
              <a:rPr lang="en-US" b="1" dirty="0">
                <a:solidFill>
                  <a:srgbClr val="FFFF00"/>
                </a:solidFill>
                <a:latin typeface="Courier New" charset="0"/>
                <a:ea typeface="Courier New" charset="0"/>
                <a:cs typeface="Courier New" charset="0"/>
              </a:rPr>
              <a:t>RESTART: /Users/cbell/Documents/RCofC/Teaching/Parables and Pythons/github/Parables-and-Pythons/examples/experiment5.py </a:t>
            </a:r>
          </a:p>
          <a:p>
            <a:pPr marL="0" indent="0">
              <a:spcBef>
                <a:spcPts val="400"/>
              </a:spcBef>
              <a:buNone/>
            </a:pPr>
            <a:r>
              <a:rPr lang="en-US" b="1" dirty="0">
                <a:solidFill>
                  <a:srgbClr val="FFFF00"/>
                </a:solidFill>
                <a:latin typeface="Courier New" charset="0"/>
                <a:ea typeface="Courier New" charset="0"/>
                <a:cs typeface="Courier New" charset="0"/>
              </a:rPr>
              <a:t>Please enter a number between 1 and 6: 3</a:t>
            </a:r>
          </a:p>
          <a:p>
            <a:pPr marL="0" indent="0">
              <a:spcBef>
                <a:spcPts val="400"/>
              </a:spcBef>
              <a:buNone/>
            </a:pPr>
            <a:r>
              <a:rPr lang="en-US" b="1" dirty="0">
                <a:solidFill>
                  <a:srgbClr val="FFFF00"/>
                </a:solidFill>
                <a:latin typeface="Courier New" charset="0"/>
                <a:ea typeface="Courier New" charset="0"/>
                <a:cs typeface="Courier New" charset="0"/>
              </a:rPr>
              <a:t>Traceback (most recent call last):</a:t>
            </a:r>
          </a:p>
          <a:p>
            <a:pPr marL="0" indent="0">
              <a:spcBef>
                <a:spcPts val="400"/>
              </a:spcBef>
              <a:buNone/>
            </a:pPr>
            <a:r>
              <a:rPr lang="en-US" b="1" dirty="0">
                <a:solidFill>
                  <a:srgbClr val="FFFF00"/>
                </a:solidFill>
                <a:latin typeface="Courier New" charset="0"/>
                <a:ea typeface="Courier New" charset="0"/>
                <a:cs typeface="Courier New" charset="0"/>
              </a:rPr>
              <a:t>  File "/Users/cbell/Documents/RCofC/Teaching/Parables and Pythons/github/Parables-and-Pythons/examples/experiment5.py", line 2, in &lt;module&gt;</a:t>
            </a:r>
          </a:p>
          <a:p>
            <a:pPr marL="0" indent="0">
              <a:spcBef>
                <a:spcPts val="400"/>
              </a:spcBef>
              <a:buNone/>
            </a:pPr>
            <a:r>
              <a:rPr lang="en-US" b="1" dirty="0">
                <a:solidFill>
                  <a:srgbClr val="FFFF00"/>
                </a:solidFill>
                <a:latin typeface="Courier New" charset="0"/>
                <a:ea typeface="Courier New" charset="0"/>
                <a:cs typeface="Courier New" charset="0"/>
              </a:rPr>
              <a:t>    if (chosenValue &lt; 1) or (chosenValue &gt; 6):</a:t>
            </a:r>
          </a:p>
          <a:p>
            <a:pPr marL="0" indent="0">
              <a:spcBef>
                <a:spcPts val="400"/>
              </a:spcBef>
              <a:buNone/>
            </a:pPr>
            <a:r>
              <a:rPr lang="en-US" b="1" dirty="0">
                <a:solidFill>
                  <a:srgbClr val="FFFF00"/>
                </a:solidFill>
                <a:latin typeface="Courier New" charset="0"/>
                <a:ea typeface="Courier New" charset="0"/>
                <a:cs typeface="Courier New" charset="0"/>
              </a:rPr>
              <a:t>TypeError: '&lt;' not supported between instances of 'str' and 'int'</a:t>
            </a:r>
          </a:p>
          <a:p>
            <a:pPr marL="0" indent="0">
              <a:spcBef>
                <a:spcPts val="400"/>
              </a:spcBef>
              <a:buNone/>
            </a:pPr>
            <a:r>
              <a:rPr lang="en-US" b="1" dirty="0">
                <a:solidFill>
                  <a:srgbClr val="FFFF00"/>
                </a:solidFill>
                <a:latin typeface="Courier New" charset="0"/>
                <a:ea typeface="Courier New" charset="0"/>
                <a:cs typeface="Courier New" charset="0"/>
              </a:rPr>
              <a:t>&gt;&gt;&gt; </a:t>
            </a:r>
          </a:p>
          <a:p>
            <a:r>
              <a:rPr lang="en-US" dirty="0" smtClean="0"/>
              <a:t>Let’s try it again</a:t>
            </a:r>
            <a:r>
              <a:rPr lang="mr-IN" dirty="0" smtClean="0"/>
              <a:t>…</a:t>
            </a:r>
            <a:endParaRPr lang="en-US" dirty="0"/>
          </a:p>
        </p:txBody>
      </p:sp>
    </p:spTree>
    <p:extLst>
      <p:ext uri="{BB962C8B-B14F-4D97-AF65-F5344CB8AC3E}">
        <p14:creationId xmlns:p14="http://schemas.microsoft.com/office/powerpoint/2010/main" val="7342303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1280" y="764373"/>
            <a:ext cx="10154920" cy="1293028"/>
          </a:xfrm>
        </p:spPr>
        <p:txBody>
          <a:bodyPr>
            <a:normAutofit/>
          </a:bodyPr>
          <a:lstStyle/>
          <a:p>
            <a:r>
              <a:rPr lang="en-US" dirty="0"/>
              <a:t>Hands on experiment </a:t>
            </a:r>
            <a:r>
              <a:rPr lang="en-US" dirty="0" smtClean="0"/>
              <a:t>#5</a:t>
            </a:r>
            <a:r>
              <a:rPr lang="en-US" dirty="0"/>
              <a:t/>
            </a:r>
            <a:br>
              <a:rPr lang="en-US" dirty="0"/>
            </a:br>
            <a:r>
              <a:rPr lang="en-US" dirty="0" smtClean="0"/>
              <a:t>using conditionals</a:t>
            </a:r>
            <a:endParaRPr lang="en-US" dirty="0"/>
          </a:p>
        </p:txBody>
      </p:sp>
      <p:sp>
        <p:nvSpPr>
          <p:cNvPr id="3" name="Content Placeholder 2"/>
          <p:cNvSpPr>
            <a:spLocks noGrp="1"/>
          </p:cNvSpPr>
          <p:nvPr>
            <p:ph idx="1"/>
          </p:nvPr>
        </p:nvSpPr>
        <p:spPr>
          <a:xfrm>
            <a:off x="685800" y="2194560"/>
            <a:ext cx="10820400" cy="4236720"/>
          </a:xfrm>
        </p:spPr>
        <p:txBody>
          <a:bodyPr>
            <a:normAutofit/>
          </a:bodyPr>
          <a:lstStyle/>
          <a:p>
            <a:r>
              <a:rPr lang="en-US" dirty="0" smtClean="0"/>
              <a:t>Let’s modify the code a bit.</a:t>
            </a:r>
          </a:p>
          <a:p>
            <a:pPr marL="0" indent="0">
              <a:spcBef>
                <a:spcPts val="400"/>
              </a:spcBef>
              <a:buNone/>
            </a:pPr>
            <a:r>
              <a:rPr lang="en-US" b="1" dirty="0">
                <a:solidFill>
                  <a:srgbClr val="FFFF00"/>
                </a:solidFill>
                <a:latin typeface="Courier New" charset="0"/>
                <a:ea typeface="Courier New" charset="0"/>
                <a:cs typeface="Courier New" charset="0"/>
              </a:rPr>
              <a:t>chosenValue = input("Please enter a number between 1 and 6: ") intValue = int(chosenValue)           </a:t>
            </a:r>
            <a:r>
              <a:rPr lang="en-US" b="1" dirty="0">
                <a:solidFill>
                  <a:srgbClr val="FF0000"/>
                </a:solidFill>
                <a:latin typeface="Courier New" charset="0"/>
                <a:ea typeface="Courier New" charset="0"/>
                <a:cs typeface="Courier New" charset="0"/>
              </a:rPr>
              <a:t># add this </a:t>
            </a:r>
            <a:r>
              <a:rPr lang="en-US" b="1" dirty="0" smtClean="0">
                <a:solidFill>
                  <a:srgbClr val="FF0000"/>
                </a:solidFill>
                <a:latin typeface="Courier New" charset="0"/>
                <a:ea typeface="Courier New" charset="0"/>
                <a:cs typeface="Courier New" charset="0"/>
              </a:rPr>
              <a:t>line</a:t>
            </a:r>
          </a:p>
          <a:p>
            <a:pPr marL="0" indent="0">
              <a:spcBef>
                <a:spcPts val="400"/>
              </a:spcBef>
              <a:buNone/>
            </a:pPr>
            <a:r>
              <a:rPr lang="en-US" b="1" dirty="0" smtClean="0">
                <a:solidFill>
                  <a:srgbClr val="FFFF00"/>
                </a:solidFill>
                <a:latin typeface="Courier New" charset="0"/>
                <a:ea typeface="Courier New" charset="0"/>
                <a:cs typeface="Courier New" charset="0"/>
              </a:rPr>
              <a:t>if </a:t>
            </a:r>
            <a:r>
              <a:rPr lang="en-US" b="1" dirty="0">
                <a:solidFill>
                  <a:srgbClr val="FFFF00"/>
                </a:solidFill>
                <a:latin typeface="Courier New" charset="0"/>
                <a:ea typeface="Courier New" charset="0"/>
                <a:cs typeface="Courier New" charset="0"/>
              </a:rPr>
              <a:t>(intValue &lt; 1) or (intValue &gt; 6):  </a:t>
            </a:r>
            <a:r>
              <a:rPr lang="en-US" b="1" dirty="0">
                <a:solidFill>
                  <a:srgbClr val="FF0000"/>
                </a:solidFill>
                <a:latin typeface="Courier New" charset="0"/>
                <a:ea typeface="Courier New" charset="0"/>
                <a:cs typeface="Courier New" charset="0"/>
              </a:rPr>
              <a:t># change this line</a:t>
            </a:r>
            <a:endParaRPr lang="en-US" b="1" dirty="0" smtClean="0">
              <a:solidFill>
                <a:srgbClr val="FF0000"/>
              </a:solidFill>
              <a:latin typeface="Courier New" charset="0"/>
              <a:ea typeface="Courier New" charset="0"/>
              <a:cs typeface="Courier New" charset="0"/>
            </a:endParaRPr>
          </a:p>
          <a:p>
            <a:pPr marL="0" indent="0">
              <a:spcBef>
                <a:spcPts val="400"/>
              </a:spcBef>
              <a:buNone/>
            </a:pPr>
            <a:r>
              <a:rPr lang="en-US" b="1" dirty="0" smtClean="0">
                <a:solidFill>
                  <a:srgbClr val="FFFF00"/>
                </a:solidFill>
                <a:latin typeface="Courier New" charset="0"/>
                <a:ea typeface="Courier New" charset="0"/>
                <a:cs typeface="Courier New" charset="0"/>
              </a:rPr>
              <a:t>    </a:t>
            </a:r>
            <a:r>
              <a:rPr lang="en-US" b="1" dirty="0">
                <a:solidFill>
                  <a:srgbClr val="FFFF00"/>
                </a:solidFill>
                <a:latin typeface="Courier New" charset="0"/>
                <a:ea typeface="Courier New" charset="0"/>
                <a:cs typeface="Courier New" charset="0"/>
              </a:rPr>
              <a:t>print("ERROR: You did not enter a value between 1 and 6</a:t>
            </a:r>
            <a:r>
              <a:rPr lang="en-US" b="1" dirty="0" smtClean="0">
                <a:solidFill>
                  <a:srgbClr val="FFFF00"/>
                </a:solidFill>
                <a:latin typeface="Courier New" charset="0"/>
                <a:ea typeface="Courier New" charset="0"/>
                <a:cs typeface="Courier New" charset="0"/>
              </a:rPr>
              <a:t>.")</a:t>
            </a:r>
          </a:p>
          <a:p>
            <a:pPr marL="0" indent="0">
              <a:spcBef>
                <a:spcPts val="400"/>
              </a:spcBef>
              <a:buNone/>
            </a:pPr>
            <a:r>
              <a:rPr lang="en-US" b="1" dirty="0" smtClean="0">
                <a:solidFill>
                  <a:srgbClr val="FFFF00"/>
                </a:solidFill>
                <a:latin typeface="Courier New" charset="0"/>
                <a:ea typeface="Courier New" charset="0"/>
                <a:cs typeface="Courier New" charset="0"/>
              </a:rPr>
              <a:t>else:</a:t>
            </a:r>
          </a:p>
          <a:p>
            <a:pPr marL="0" indent="0">
              <a:spcBef>
                <a:spcPts val="400"/>
              </a:spcBef>
              <a:buNone/>
            </a:pPr>
            <a:r>
              <a:rPr lang="en-US" b="1" dirty="0" smtClean="0">
                <a:solidFill>
                  <a:srgbClr val="FFFF00"/>
                </a:solidFill>
                <a:latin typeface="Courier New" charset="0"/>
                <a:ea typeface="Courier New" charset="0"/>
                <a:cs typeface="Courier New" charset="0"/>
              </a:rPr>
              <a:t>    </a:t>
            </a:r>
            <a:r>
              <a:rPr lang="en-US" b="1" dirty="0">
                <a:solidFill>
                  <a:srgbClr val="FFFF00"/>
                </a:solidFill>
                <a:latin typeface="Courier New" charset="0"/>
                <a:ea typeface="Courier New" charset="0"/>
                <a:cs typeface="Courier New" charset="0"/>
              </a:rPr>
              <a:t>print("You entered: {0}.".format(chosenValue))</a:t>
            </a:r>
            <a:endParaRPr lang="en-US" b="1" dirty="0" smtClean="0">
              <a:solidFill>
                <a:srgbClr val="FFFF00"/>
              </a:solidFill>
              <a:latin typeface="Courier New" charset="0"/>
              <a:ea typeface="Courier New" charset="0"/>
              <a:cs typeface="Courier New" charset="0"/>
            </a:endParaRPr>
          </a:p>
          <a:p>
            <a:r>
              <a:rPr lang="en-US" dirty="0" smtClean="0"/>
              <a:t>Save the file. </a:t>
            </a:r>
          </a:p>
          <a:p>
            <a:r>
              <a:rPr lang="en-US" dirty="0" smtClean="0"/>
              <a:t>Next, run the script again using the Run | Run Module menu.</a:t>
            </a:r>
          </a:p>
          <a:p>
            <a:r>
              <a:rPr lang="en-US" dirty="0" smtClean="0"/>
              <a:t>What do you see?</a:t>
            </a:r>
          </a:p>
          <a:p>
            <a:r>
              <a:rPr lang="en-US" dirty="0" smtClean="0"/>
              <a:t>Try it again with an invalid number. Did you see the error?</a:t>
            </a:r>
            <a:endParaRPr lang="en-US" dirty="0"/>
          </a:p>
        </p:txBody>
      </p:sp>
    </p:spTree>
    <p:extLst>
      <p:ext uri="{BB962C8B-B14F-4D97-AF65-F5344CB8AC3E}">
        <p14:creationId xmlns:p14="http://schemas.microsoft.com/office/powerpoint/2010/main" val="205036173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Homework</a:t>
            </a:r>
            <a:endParaRPr lang="en-US" dirty="0"/>
          </a:p>
        </p:txBody>
      </p:sp>
      <p:sp>
        <p:nvSpPr>
          <p:cNvPr id="5" name="Text Placeholder 4"/>
          <p:cNvSpPr>
            <a:spLocks noGrp="1"/>
          </p:cNvSpPr>
          <p:nvPr>
            <p:ph type="body" sz="half" idx="2"/>
          </p:nvPr>
        </p:nvSpPr>
        <p:spPr>
          <a:xfrm>
            <a:off x="685800" y="2939863"/>
            <a:ext cx="10760765" cy="1613983"/>
          </a:xfrm>
        </p:spPr>
        <p:txBody>
          <a:bodyPr>
            <a:normAutofit lnSpcReduction="10000"/>
          </a:bodyPr>
          <a:lstStyle/>
          <a:p>
            <a:r>
              <a:rPr lang="en-US" sz="2400" dirty="0" smtClean="0"/>
              <a:t>All homework assignments can be handed in on hardcopy (with your name at the top) or emailed to me at </a:t>
            </a:r>
            <a:r>
              <a:rPr lang="en-US" sz="2400" dirty="0" err="1" smtClean="0"/>
              <a:t>drcharlesbell@gmail.com</a:t>
            </a:r>
            <a:r>
              <a:rPr lang="en-US" sz="2400" dirty="0" smtClean="0"/>
              <a:t>.</a:t>
            </a:r>
          </a:p>
          <a:p>
            <a:endParaRPr lang="en-US" sz="2400" dirty="0" smtClean="0"/>
          </a:p>
          <a:p>
            <a:r>
              <a:rPr lang="en-US" sz="2400" dirty="0" smtClean="0"/>
              <a:t>No homework for week #3.</a:t>
            </a:r>
            <a:endParaRPr lang="en-US" sz="2400" dirty="0"/>
          </a:p>
        </p:txBody>
      </p:sp>
    </p:spTree>
    <p:extLst>
      <p:ext uri="{BB962C8B-B14F-4D97-AF65-F5344CB8AC3E}">
        <p14:creationId xmlns:p14="http://schemas.microsoft.com/office/powerpoint/2010/main" val="156902579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0" y="2381693"/>
            <a:ext cx="10820400" cy="1174306"/>
          </a:xfrm>
        </p:spPr>
        <p:txBody>
          <a:bodyPr/>
          <a:lstStyle/>
          <a:p>
            <a:pPr algn="ctr"/>
            <a:r>
              <a:rPr lang="en-US" dirty="0" smtClean="0"/>
              <a:t>Questions or comments?</a:t>
            </a:r>
            <a:endParaRPr lang="en-US" dirty="0"/>
          </a:p>
        </p:txBody>
      </p:sp>
    </p:spTree>
    <p:extLst>
      <p:ext uri="{BB962C8B-B14F-4D97-AF65-F5344CB8AC3E}">
        <p14:creationId xmlns:p14="http://schemas.microsoft.com/office/powerpoint/2010/main" val="4087532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Bible study: the parables of Jesus</a:t>
            </a:r>
            <a:endParaRPr lang="en-US" dirty="0"/>
          </a:p>
        </p:txBody>
      </p:sp>
      <p:sp>
        <p:nvSpPr>
          <p:cNvPr id="5" name="Text Placeholder 4"/>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9198175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The Speck and the Plank</a:t>
            </a:r>
            <a:endParaRPr lang="en-US" dirty="0"/>
          </a:p>
        </p:txBody>
      </p:sp>
      <p:sp>
        <p:nvSpPr>
          <p:cNvPr id="5" name="Content Placeholder 4"/>
          <p:cNvSpPr>
            <a:spLocks noGrp="1"/>
          </p:cNvSpPr>
          <p:nvPr>
            <p:ph idx="1"/>
          </p:nvPr>
        </p:nvSpPr>
        <p:spPr/>
        <p:txBody>
          <a:bodyPr>
            <a:noAutofit/>
          </a:bodyPr>
          <a:lstStyle/>
          <a:p>
            <a:pPr marL="342900" lvl="1" indent="-342900"/>
            <a:r>
              <a:rPr lang="en-US" sz="2000" dirty="0" smtClean="0"/>
              <a:t>Some bible translations name this parable, “The mote and the beam.”</a:t>
            </a:r>
          </a:p>
          <a:p>
            <a:pPr marL="342900" lvl="1" indent="-342900"/>
            <a:r>
              <a:rPr lang="en-US" sz="2000" dirty="0" smtClean="0"/>
              <a:t>Mathew 7:1-5 </a:t>
            </a:r>
            <a:r>
              <a:rPr lang="en-US" sz="2000" i="1" dirty="0" smtClean="0"/>
              <a:t>“Do </a:t>
            </a:r>
            <a:r>
              <a:rPr lang="en-US" sz="2000" i="1" dirty="0"/>
              <a:t>not judge, or you too will be judged. For in the same way you judge others, you will be judged, and with the measure you use, it will be measured to you. “Why do you look at the speck of sawdust in your brother’s eye and pay no attention to the plank in your own eye? How can you say to your brother, ‘Let me take the speck out of your eye,’ when all the time there is a plank in your own eye? You hypocrite, first take the plank out of your own eye, and then you will see clearly to remove the speck from your brother’s eye.</a:t>
            </a:r>
            <a:endParaRPr lang="en-US" i="1" dirty="0" smtClean="0"/>
          </a:p>
        </p:txBody>
      </p:sp>
      <p:sp>
        <p:nvSpPr>
          <p:cNvPr id="2" name="Date Placeholder 1"/>
          <p:cNvSpPr>
            <a:spLocks noGrp="1"/>
          </p:cNvSpPr>
          <p:nvPr>
            <p:ph type="dt" sz="half" idx="10"/>
          </p:nvPr>
        </p:nvSpPr>
        <p:spPr/>
        <p:txBody>
          <a:bodyPr/>
          <a:lstStyle/>
          <a:p>
            <a:fld id="{B696ECFC-7A24-9D4D-A2F6-14E025D39F39}" type="datetime1">
              <a:rPr lang="en-US" smtClean="0"/>
              <a:t>9/29/18</a:t>
            </a:fld>
            <a:endParaRPr lang="en-US" dirty="0"/>
          </a:p>
        </p:txBody>
      </p:sp>
    </p:spTree>
    <p:extLst>
      <p:ext uri="{BB962C8B-B14F-4D97-AF65-F5344CB8AC3E}">
        <p14:creationId xmlns:p14="http://schemas.microsoft.com/office/powerpoint/2010/main" val="7982438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(True Life)</a:t>
            </a:r>
            <a:endParaRPr lang="en-US" dirty="0"/>
          </a:p>
        </p:txBody>
      </p:sp>
      <p:sp>
        <p:nvSpPr>
          <p:cNvPr id="3" name="Content Placeholder 2"/>
          <p:cNvSpPr>
            <a:spLocks noGrp="1"/>
          </p:cNvSpPr>
          <p:nvPr>
            <p:ph idx="1"/>
          </p:nvPr>
        </p:nvSpPr>
        <p:spPr/>
        <p:txBody>
          <a:bodyPr/>
          <a:lstStyle/>
          <a:p>
            <a:r>
              <a:rPr lang="en-US" dirty="0" smtClean="0"/>
              <a:t>I recently talked to someone who was very concerned about another family member. They were critical of their relative for not being able to kick the addiction of alcohol. </a:t>
            </a:r>
          </a:p>
          <a:p>
            <a:r>
              <a:rPr lang="en-US" dirty="0" smtClean="0"/>
              <a:t>It was quite a dissertation on the problems and potential solutions for the subject. This person spoke from experience because they too had overcome their addiction to alcohol. </a:t>
            </a:r>
          </a:p>
          <a:p>
            <a:r>
              <a:rPr lang="en-US" dirty="0" smtClean="0"/>
              <a:t>The problem is, this person is addicted to tobacco. So much so, they smoke constantly ceasing only to eat and sleep. </a:t>
            </a:r>
          </a:p>
          <a:p>
            <a:r>
              <a:rPr lang="en-US" dirty="0" smtClean="0"/>
              <a:t>Is this a problem?</a:t>
            </a:r>
            <a:endParaRPr lang="en-US" dirty="0"/>
          </a:p>
        </p:txBody>
      </p:sp>
      <p:sp>
        <p:nvSpPr>
          <p:cNvPr id="4" name="Date Placeholder 3"/>
          <p:cNvSpPr>
            <a:spLocks noGrp="1"/>
          </p:cNvSpPr>
          <p:nvPr>
            <p:ph type="dt" sz="half" idx="10"/>
          </p:nvPr>
        </p:nvSpPr>
        <p:spPr/>
        <p:txBody>
          <a:bodyPr/>
          <a:lstStyle/>
          <a:p>
            <a:fld id="{AADBF6E2-ED23-6249-9E50-3C95E48FBF25}" type="datetime1">
              <a:rPr lang="en-US" smtClean="0"/>
              <a:t>9/29/18</a:t>
            </a:fld>
            <a:endParaRPr lang="en-US" dirty="0"/>
          </a:p>
        </p:txBody>
      </p:sp>
    </p:spTree>
    <p:extLst>
      <p:ext uri="{BB962C8B-B14F-4D97-AF65-F5344CB8AC3E}">
        <p14:creationId xmlns:p14="http://schemas.microsoft.com/office/powerpoint/2010/main" val="7536575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 is the story about?</a:t>
            </a:r>
            <a:endParaRPr lang="en-US" dirty="0"/>
          </a:p>
        </p:txBody>
      </p:sp>
      <p:sp>
        <p:nvSpPr>
          <p:cNvPr id="5" name="Content Placeholder 4"/>
          <p:cNvSpPr>
            <a:spLocks noGrp="1"/>
          </p:cNvSpPr>
          <p:nvPr>
            <p:ph idx="1"/>
          </p:nvPr>
        </p:nvSpPr>
        <p:spPr/>
        <p:txBody>
          <a:bodyPr>
            <a:noAutofit/>
          </a:bodyPr>
          <a:lstStyle/>
          <a:p>
            <a:pPr marL="342900" lvl="1" indent="-342900"/>
            <a:r>
              <a:rPr lang="en-US" sz="2000" dirty="0" smtClean="0"/>
              <a:t>A recurring topic that, by allegory, must have been a real problem at the time </a:t>
            </a:r>
            <a:r>
              <a:rPr lang="mr-IN" sz="2000" dirty="0" smtClean="0"/>
              <a:t>–</a:t>
            </a:r>
            <a:r>
              <a:rPr lang="en-US" sz="2000" dirty="0" smtClean="0"/>
              <a:t> hypocrisy.</a:t>
            </a:r>
          </a:p>
          <a:p>
            <a:pPr marL="342900" lvl="1" indent="-342900"/>
            <a:r>
              <a:rPr lang="en-US" sz="2000" dirty="0" smtClean="0"/>
              <a:t>The </a:t>
            </a:r>
            <a:r>
              <a:rPr lang="en-US" sz="2000" dirty="0"/>
              <a:t>Bible strongly opposes the judging of one another. Judging is a dangerous </a:t>
            </a:r>
            <a:r>
              <a:rPr lang="en-US" sz="2000" dirty="0" smtClean="0"/>
              <a:t>practice - it </a:t>
            </a:r>
            <a:r>
              <a:rPr lang="en-US" sz="2000" dirty="0"/>
              <a:t>defiles and destroys. </a:t>
            </a:r>
            <a:endParaRPr lang="en-US" sz="2000" dirty="0" smtClean="0"/>
          </a:p>
          <a:p>
            <a:pPr marL="342900" lvl="1" indent="-342900"/>
            <a:r>
              <a:rPr lang="en-US" sz="2000" dirty="0" smtClean="0"/>
              <a:t>Only </a:t>
            </a:r>
            <a:r>
              <a:rPr lang="en-US" sz="2000" dirty="0"/>
              <a:t>God is qualified to judge. He wants us to love . . . leave the judging to him</a:t>
            </a:r>
            <a:r>
              <a:rPr lang="en-US" sz="2000" dirty="0" smtClean="0"/>
              <a:t>!</a:t>
            </a:r>
          </a:p>
          <a:p>
            <a:pPr marL="342900" lvl="1" indent="-342900"/>
            <a:r>
              <a:rPr lang="en-US" sz="2000" dirty="0" smtClean="0"/>
              <a:t>Let’s take the parable apart verse-by-verse</a:t>
            </a:r>
            <a:r>
              <a:rPr lang="mr-IN" sz="2000" dirty="0" smtClean="0"/>
              <a:t>…</a:t>
            </a:r>
            <a:endParaRPr lang="en-US" sz="2000" dirty="0" smtClean="0"/>
          </a:p>
          <a:p>
            <a:pPr marL="342900" lvl="1" indent="-342900"/>
            <a:endParaRPr lang="en-US" dirty="0" smtClean="0"/>
          </a:p>
          <a:p>
            <a:pPr marL="742950" lvl="2" indent="-342900"/>
            <a:endParaRPr lang="en-US" i="1" dirty="0" smtClean="0"/>
          </a:p>
        </p:txBody>
      </p:sp>
      <p:sp>
        <p:nvSpPr>
          <p:cNvPr id="2" name="Date Placeholder 1"/>
          <p:cNvSpPr>
            <a:spLocks noGrp="1"/>
          </p:cNvSpPr>
          <p:nvPr>
            <p:ph type="dt" sz="half" idx="10"/>
          </p:nvPr>
        </p:nvSpPr>
        <p:spPr/>
        <p:txBody>
          <a:bodyPr/>
          <a:lstStyle/>
          <a:p>
            <a:fld id="{B696ECFC-7A24-9D4D-A2F6-14E025D39F39}" type="datetime1">
              <a:rPr lang="en-US" smtClean="0"/>
              <a:t>9/29/18</a:t>
            </a:fld>
            <a:endParaRPr lang="en-US" dirty="0"/>
          </a:p>
        </p:txBody>
      </p:sp>
    </p:spTree>
    <p:extLst>
      <p:ext uri="{BB962C8B-B14F-4D97-AF65-F5344CB8AC3E}">
        <p14:creationId xmlns:p14="http://schemas.microsoft.com/office/powerpoint/2010/main" val="8643970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24539" y="764373"/>
            <a:ext cx="10081661" cy="1293028"/>
          </a:xfrm>
        </p:spPr>
        <p:txBody>
          <a:bodyPr/>
          <a:lstStyle/>
          <a:p>
            <a:r>
              <a:rPr lang="en-US" dirty="0"/>
              <a:t>Criticism and </a:t>
            </a:r>
            <a:r>
              <a:rPr lang="en-US" dirty="0" smtClean="0"/>
              <a:t>Judging (verses 1–2)</a:t>
            </a:r>
            <a:endParaRPr lang="en-US" dirty="0"/>
          </a:p>
        </p:txBody>
      </p:sp>
      <p:sp>
        <p:nvSpPr>
          <p:cNvPr id="5" name="Content Placeholder 4"/>
          <p:cNvSpPr>
            <a:spLocks noGrp="1"/>
          </p:cNvSpPr>
          <p:nvPr>
            <p:ph idx="1"/>
          </p:nvPr>
        </p:nvSpPr>
        <p:spPr/>
        <p:txBody>
          <a:bodyPr>
            <a:noAutofit/>
          </a:bodyPr>
          <a:lstStyle/>
          <a:p>
            <a:pPr marL="342900" lvl="1" indent="-342900"/>
            <a:r>
              <a:rPr lang="en-US" sz="2000" i="1" dirty="0" smtClean="0"/>
              <a:t>“Don’t </a:t>
            </a:r>
            <a:r>
              <a:rPr lang="en-US" sz="2000" i="1" dirty="0"/>
              <a:t>criticize, and then you won’t be criticized! For others will treat you as you treat </a:t>
            </a:r>
            <a:r>
              <a:rPr lang="en-US" sz="2000" i="1" dirty="0" smtClean="0"/>
              <a:t>them.”</a:t>
            </a:r>
          </a:p>
          <a:p>
            <a:pPr marL="342900" lvl="1" indent="-342900"/>
            <a:r>
              <a:rPr lang="en-US" sz="2000" dirty="0" smtClean="0"/>
              <a:t>Criticism </a:t>
            </a:r>
            <a:r>
              <a:rPr lang="en-US" sz="2000" dirty="0"/>
              <a:t>shows a lack of </a:t>
            </a:r>
            <a:r>
              <a:rPr lang="en-US" sz="2000" dirty="0" smtClean="0"/>
              <a:t>Christianity (James 4:12).</a:t>
            </a:r>
          </a:p>
          <a:p>
            <a:pPr marL="342900" lvl="1" indent="-342900"/>
            <a:r>
              <a:rPr lang="en-US" sz="2000" dirty="0" smtClean="0"/>
              <a:t>Criticism </a:t>
            </a:r>
            <a:r>
              <a:rPr lang="en-US" sz="2000" dirty="0"/>
              <a:t>shows a lack of </a:t>
            </a:r>
            <a:r>
              <a:rPr lang="en-US" sz="2000" dirty="0" smtClean="0"/>
              <a:t>control (I </a:t>
            </a:r>
            <a:r>
              <a:rPr lang="en-US" sz="2000" dirty="0"/>
              <a:t>Cor. </a:t>
            </a:r>
            <a:r>
              <a:rPr lang="en-US" sz="2000" dirty="0" smtClean="0"/>
              <a:t>9:27). </a:t>
            </a:r>
          </a:p>
          <a:p>
            <a:pPr marL="742950" lvl="2" indent="-342900"/>
            <a:r>
              <a:rPr lang="en-US" sz="1800" dirty="0" smtClean="0"/>
              <a:t>God’s </a:t>
            </a:r>
            <a:r>
              <a:rPr lang="en-US" sz="1800" dirty="0"/>
              <a:t>people must learn to be </a:t>
            </a:r>
            <a:r>
              <a:rPr lang="en-US" sz="1800" dirty="0" smtClean="0"/>
              <a:t>led by the Spirit.</a:t>
            </a:r>
          </a:p>
          <a:p>
            <a:pPr marL="742950" lvl="2" indent="-342900"/>
            <a:r>
              <a:rPr lang="en-US" sz="1800" dirty="0" smtClean="0"/>
              <a:t>Criticism </a:t>
            </a:r>
            <a:r>
              <a:rPr lang="en-US" sz="1800" dirty="0"/>
              <a:t>shows a lack of consecration. </a:t>
            </a:r>
            <a:endParaRPr lang="en-US" sz="1800" dirty="0" smtClean="0"/>
          </a:p>
          <a:p>
            <a:pPr marL="342900" lvl="1" indent="-342900"/>
            <a:r>
              <a:rPr lang="en-US" sz="2000" dirty="0" smtClean="0"/>
              <a:t>Christians </a:t>
            </a:r>
            <a:r>
              <a:rPr lang="en-US" sz="2000" dirty="0"/>
              <a:t>are to be kind and </a:t>
            </a:r>
            <a:r>
              <a:rPr lang="en-US" sz="2000" dirty="0" smtClean="0"/>
              <a:t>forgiving (Eph</a:t>
            </a:r>
            <a:r>
              <a:rPr lang="en-US" sz="2000" dirty="0"/>
              <a:t>. </a:t>
            </a:r>
            <a:r>
              <a:rPr lang="en-US" sz="2000" dirty="0" smtClean="0"/>
              <a:t>4:32).</a:t>
            </a:r>
            <a:endParaRPr lang="en-US" sz="2000" i="1" dirty="0" smtClean="0"/>
          </a:p>
        </p:txBody>
      </p:sp>
      <p:sp>
        <p:nvSpPr>
          <p:cNvPr id="2" name="Date Placeholder 1"/>
          <p:cNvSpPr>
            <a:spLocks noGrp="1"/>
          </p:cNvSpPr>
          <p:nvPr>
            <p:ph type="dt" sz="half" idx="10"/>
          </p:nvPr>
        </p:nvSpPr>
        <p:spPr/>
        <p:txBody>
          <a:bodyPr/>
          <a:lstStyle/>
          <a:p>
            <a:fld id="{B696ECFC-7A24-9D4D-A2F6-14E025D39F39}" type="datetime1">
              <a:rPr lang="en-US" smtClean="0"/>
              <a:t>9/29/18</a:t>
            </a:fld>
            <a:endParaRPr lang="en-US" dirty="0"/>
          </a:p>
        </p:txBody>
      </p:sp>
    </p:spTree>
    <p:extLst>
      <p:ext uri="{BB962C8B-B14F-4D97-AF65-F5344CB8AC3E}">
        <p14:creationId xmlns:p14="http://schemas.microsoft.com/office/powerpoint/2010/main" val="1944146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40556" y="764373"/>
            <a:ext cx="9465644" cy="1293028"/>
          </a:xfrm>
        </p:spPr>
        <p:txBody>
          <a:bodyPr/>
          <a:lstStyle/>
          <a:p>
            <a:r>
              <a:rPr lang="en-US" dirty="0"/>
              <a:t>Concern and </a:t>
            </a:r>
            <a:r>
              <a:rPr lang="en-US" dirty="0" smtClean="0"/>
              <a:t>Judging (verse 3)</a:t>
            </a:r>
            <a:endParaRPr lang="en-US" dirty="0"/>
          </a:p>
        </p:txBody>
      </p:sp>
      <p:sp>
        <p:nvSpPr>
          <p:cNvPr id="5" name="Content Placeholder 4"/>
          <p:cNvSpPr>
            <a:spLocks noGrp="1"/>
          </p:cNvSpPr>
          <p:nvPr>
            <p:ph idx="1"/>
          </p:nvPr>
        </p:nvSpPr>
        <p:spPr/>
        <p:txBody>
          <a:bodyPr>
            <a:noAutofit/>
          </a:bodyPr>
          <a:lstStyle/>
          <a:p>
            <a:pPr marL="342900" lvl="1" indent="-342900"/>
            <a:r>
              <a:rPr lang="en-US" sz="2000" i="1" dirty="0"/>
              <a:t>Seeing the mote (small wood splinter) in a brother’s eye, but not seeing the beam (log) in one’s own </a:t>
            </a:r>
            <a:r>
              <a:rPr lang="en-US" sz="2000" i="1" dirty="0" smtClean="0"/>
              <a:t>eye.</a:t>
            </a:r>
          </a:p>
          <a:p>
            <a:pPr marL="342900" lvl="1" indent="-342900"/>
            <a:r>
              <a:rPr lang="en-US" sz="2000" dirty="0" smtClean="0"/>
              <a:t>Seeing </a:t>
            </a:r>
            <a:r>
              <a:rPr lang="en-US" sz="2000" dirty="0"/>
              <a:t>another’s sin: Paul told Timothy to “keep thyself </a:t>
            </a:r>
            <a:r>
              <a:rPr lang="en-US" sz="2000" dirty="0" smtClean="0"/>
              <a:t>pure” (I </a:t>
            </a:r>
            <a:r>
              <a:rPr lang="en-US" sz="2000" dirty="0"/>
              <a:t>Tim. </a:t>
            </a:r>
            <a:r>
              <a:rPr lang="en-US" sz="2000" dirty="0" smtClean="0"/>
              <a:t>5:22). </a:t>
            </a:r>
          </a:p>
          <a:p>
            <a:pPr marL="342900" lvl="1" indent="-342900"/>
            <a:r>
              <a:rPr lang="en-US" sz="2000" dirty="0" smtClean="0"/>
              <a:t>See </a:t>
            </a:r>
            <a:r>
              <a:rPr lang="en-US" sz="2000" dirty="0"/>
              <a:t>your own sins first; then another’s shortcomings will </a:t>
            </a:r>
            <a:r>
              <a:rPr lang="en-US" sz="2000" dirty="0" smtClean="0"/>
              <a:t>fade (Rom</a:t>
            </a:r>
            <a:r>
              <a:rPr lang="en-US" sz="2000" dirty="0"/>
              <a:t>. </a:t>
            </a:r>
            <a:r>
              <a:rPr lang="en-US" sz="2000" dirty="0" smtClean="0"/>
              <a:t>14:4). </a:t>
            </a:r>
            <a:endParaRPr lang="en-US" sz="2000" dirty="0"/>
          </a:p>
          <a:p>
            <a:pPr marL="742950" lvl="2" indent="-342900"/>
            <a:r>
              <a:rPr lang="en-US" sz="1800" dirty="0" smtClean="0"/>
              <a:t>No one is </a:t>
            </a:r>
            <a:r>
              <a:rPr lang="en-US" sz="1800" dirty="0"/>
              <a:t>qualified to judge others! </a:t>
            </a:r>
          </a:p>
          <a:p>
            <a:pPr marL="342900" lvl="1" indent="-342900"/>
            <a:r>
              <a:rPr lang="en-US" sz="2000" dirty="0" smtClean="0"/>
              <a:t>Seeing </a:t>
            </a:r>
            <a:r>
              <a:rPr lang="en-US" sz="2000" dirty="0"/>
              <a:t>another’s slackness. The Bible says that God is the </a:t>
            </a:r>
            <a:r>
              <a:rPr lang="en-US" sz="2000" dirty="0" smtClean="0"/>
              <a:t>judge (I </a:t>
            </a:r>
            <a:r>
              <a:rPr lang="en-US" sz="2000" dirty="0"/>
              <a:t>Cor. </a:t>
            </a:r>
            <a:r>
              <a:rPr lang="en-US" sz="2000" dirty="0" smtClean="0"/>
              <a:t>4:5). </a:t>
            </a:r>
          </a:p>
          <a:p>
            <a:pPr marL="742950" lvl="2" indent="-342900"/>
            <a:r>
              <a:rPr lang="en-US" sz="1800" dirty="0" smtClean="0"/>
              <a:t>He </a:t>
            </a:r>
            <a:r>
              <a:rPr lang="en-US" sz="1800" dirty="0"/>
              <a:t>will judge perfectly.</a:t>
            </a:r>
            <a:endParaRPr lang="en-US" sz="1800" i="1" dirty="0" smtClean="0"/>
          </a:p>
        </p:txBody>
      </p:sp>
      <p:sp>
        <p:nvSpPr>
          <p:cNvPr id="2" name="Date Placeholder 1"/>
          <p:cNvSpPr>
            <a:spLocks noGrp="1"/>
          </p:cNvSpPr>
          <p:nvPr>
            <p:ph type="dt" sz="half" idx="10"/>
          </p:nvPr>
        </p:nvSpPr>
        <p:spPr/>
        <p:txBody>
          <a:bodyPr/>
          <a:lstStyle/>
          <a:p>
            <a:fld id="{B696ECFC-7A24-9D4D-A2F6-14E025D39F39}" type="datetime1">
              <a:rPr lang="en-US" smtClean="0"/>
              <a:t>9/29/18</a:t>
            </a:fld>
            <a:endParaRPr lang="en-US" dirty="0"/>
          </a:p>
        </p:txBody>
      </p:sp>
    </p:spTree>
    <p:extLst>
      <p:ext uri="{BB962C8B-B14F-4D97-AF65-F5344CB8AC3E}">
        <p14:creationId xmlns:p14="http://schemas.microsoft.com/office/powerpoint/2010/main" val="120394167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0" y="764373"/>
            <a:ext cx="10820400" cy="1293028"/>
          </a:xfrm>
        </p:spPr>
        <p:txBody>
          <a:bodyPr>
            <a:normAutofit/>
          </a:bodyPr>
          <a:lstStyle/>
          <a:p>
            <a:r>
              <a:rPr lang="en-US" dirty="0"/>
              <a:t>Condemnation and </a:t>
            </a:r>
            <a:r>
              <a:rPr lang="en-US" dirty="0" smtClean="0"/>
              <a:t>Judging (verse 4)</a:t>
            </a:r>
            <a:endParaRPr lang="en-US" dirty="0"/>
          </a:p>
        </p:txBody>
      </p:sp>
      <p:sp>
        <p:nvSpPr>
          <p:cNvPr id="5" name="Content Placeholder 4"/>
          <p:cNvSpPr>
            <a:spLocks noGrp="1"/>
          </p:cNvSpPr>
          <p:nvPr>
            <p:ph idx="1"/>
          </p:nvPr>
        </p:nvSpPr>
        <p:spPr/>
        <p:txBody>
          <a:bodyPr>
            <a:noAutofit/>
          </a:bodyPr>
          <a:lstStyle/>
          <a:p>
            <a:pPr marL="342900" lvl="1" indent="-342900"/>
            <a:r>
              <a:rPr lang="en-US" sz="2000" i="1" dirty="0"/>
              <a:t>Should you say, ‘Friend, let me help you get that speck out of your eye,’ when you can’t even see because of the board in your </a:t>
            </a:r>
            <a:r>
              <a:rPr lang="en-US" sz="2000" i="1" dirty="0" smtClean="0"/>
              <a:t>own”.</a:t>
            </a:r>
          </a:p>
          <a:p>
            <a:pPr marL="342900" lvl="1" indent="-342900"/>
            <a:r>
              <a:rPr lang="en-US" sz="2000" dirty="0" smtClean="0"/>
              <a:t>Cleanse yourself first (II </a:t>
            </a:r>
            <a:r>
              <a:rPr lang="en-US" sz="2000" dirty="0"/>
              <a:t>Cor. </a:t>
            </a:r>
            <a:r>
              <a:rPr lang="en-US" sz="2000" dirty="0" smtClean="0"/>
              <a:t>7:1). </a:t>
            </a:r>
            <a:r>
              <a:rPr lang="en-US" sz="2000" dirty="0"/>
              <a:t>This is a daily cleansing. </a:t>
            </a:r>
          </a:p>
          <a:p>
            <a:pPr marL="342900" lvl="1" indent="-342900"/>
            <a:r>
              <a:rPr lang="en-US" sz="2000" dirty="0" smtClean="0"/>
              <a:t>Control yourself (Ps</a:t>
            </a:r>
            <a:r>
              <a:rPr lang="en-US" sz="2000" dirty="0"/>
              <a:t>. </a:t>
            </a:r>
            <a:r>
              <a:rPr lang="en-US" sz="2000" dirty="0" smtClean="0"/>
              <a:t>34:13). </a:t>
            </a:r>
          </a:p>
          <a:p>
            <a:pPr marL="742950" lvl="2" indent="-342900"/>
            <a:r>
              <a:rPr lang="en-US" sz="1800" dirty="0" smtClean="0"/>
              <a:t>Keep </a:t>
            </a:r>
            <a:r>
              <a:rPr lang="en-US" sz="1800" dirty="0"/>
              <a:t>your lips from evil. </a:t>
            </a:r>
            <a:endParaRPr lang="en-US" sz="1800" dirty="0" smtClean="0"/>
          </a:p>
          <a:p>
            <a:pPr marL="742950" lvl="2" indent="-342900"/>
            <a:r>
              <a:rPr lang="en-US" sz="1800" dirty="0" smtClean="0"/>
              <a:t>Control </a:t>
            </a:r>
            <a:r>
              <a:rPr lang="en-US" sz="1800" dirty="0"/>
              <a:t>of the tongue often prevents trouble. </a:t>
            </a:r>
          </a:p>
          <a:p>
            <a:pPr marL="342900" lvl="1" indent="-342900"/>
            <a:r>
              <a:rPr lang="en-US" sz="2000" dirty="0" smtClean="0"/>
              <a:t>Consecrate yourself. </a:t>
            </a:r>
            <a:r>
              <a:rPr lang="en-US" sz="2000" dirty="0"/>
              <a:t>David’s prayer here should be ours, also</a:t>
            </a:r>
            <a:r>
              <a:rPr lang="en-US" sz="2000" dirty="0" smtClean="0"/>
              <a:t>.</a:t>
            </a:r>
          </a:p>
          <a:p>
            <a:pPr marL="742950" lvl="2" indent="-342900"/>
            <a:r>
              <a:rPr lang="en-US" sz="1800" dirty="0"/>
              <a:t>(Ps. 139:23–24</a:t>
            </a:r>
            <a:r>
              <a:rPr lang="en-US" sz="1800" dirty="0" smtClean="0"/>
              <a:t>) </a:t>
            </a:r>
            <a:r>
              <a:rPr lang="en-US" sz="1800" i="1" dirty="0" smtClean="0"/>
              <a:t>Search </a:t>
            </a:r>
            <a:r>
              <a:rPr lang="en-US" sz="1800" i="1" dirty="0"/>
              <a:t>me, God, and know my heart; test me and know my anxious thoughts. See if there is any offensive way in me, and lead me in the way everlasting</a:t>
            </a:r>
            <a:r>
              <a:rPr lang="en-US" sz="1800" i="1" dirty="0" smtClean="0"/>
              <a:t>.</a:t>
            </a:r>
            <a:endParaRPr lang="en-US" sz="1800" i="1" dirty="0"/>
          </a:p>
        </p:txBody>
      </p:sp>
      <p:sp>
        <p:nvSpPr>
          <p:cNvPr id="2" name="Date Placeholder 1"/>
          <p:cNvSpPr>
            <a:spLocks noGrp="1"/>
          </p:cNvSpPr>
          <p:nvPr>
            <p:ph type="dt" sz="half" idx="10"/>
          </p:nvPr>
        </p:nvSpPr>
        <p:spPr/>
        <p:txBody>
          <a:bodyPr/>
          <a:lstStyle/>
          <a:p>
            <a:fld id="{8AD2CF83-C176-F74A-9EC4-3C377F126B29}" type="datetime1">
              <a:rPr lang="en-US" smtClean="0"/>
              <a:t>9/29/18</a:t>
            </a:fld>
            <a:endParaRPr lang="en-US" dirty="0"/>
          </a:p>
        </p:txBody>
      </p:sp>
    </p:spTree>
    <p:extLst>
      <p:ext uri="{BB962C8B-B14F-4D97-AF65-F5344CB8AC3E}">
        <p14:creationId xmlns:p14="http://schemas.microsoft.com/office/powerpoint/2010/main" val="1056792884"/>
      </p:ext>
    </p:extLst>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574</TotalTime>
  <Words>2048</Words>
  <Application>Microsoft Macintosh PowerPoint</Application>
  <PresentationFormat>Widescreen</PresentationFormat>
  <Paragraphs>184</Paragraphs>
  <Slides>28</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Calibri</vt:lpstr>
      <vt:lpstr>Century Gothic</vt:lpstr>
      <vt:lpstr>Courier New</vt:lpstr>
      <vt:lpstr>Mangal</vt:lpstr>
      <vt:lpstr>Arial</vt:lpstr>
      <vt:lpstr>Vapor Trail</vt:lpstr>
      <vt:lpstr>Parables and Pythons</vt:lpstr>
      <vt:lpstr>Class agenda</vt:lpstr>
      <vt:lpstr>Bible study: the parables of Jesus</vt:lpstr>
      <vt:lpstr>The Speck and the Plank</vt:lpstr>
      <vt:lpstr>Example (True Life)</vt:lpstr>
      <vt:lpstr>What is the story about?</vt:lpstr>
      <vt:lpstr>Criticism and Judging (verses 1–2)</vt:lpstr>
      <vt:lpstr>Concern and Judging (verse 3)</vt:lpstr>
      <vt:lpstr>Condemnation and Judging (verse 4)</vt:lpstr>
      <vt:lpstr>Cleansing from Judging (verse 5)</vt:lpstr>
      <vt:lpstr>Conclusions</vt:lpstr>
      <vt:lpstr>The golden age of British comedy</vt:lpstr>
      <vt:lpstr>And now for something completely different…</vt:lpstr>
      <vt:lpstr>Computer Programming</vt:lpstr>
      <vt:lpstr>the python IDLE application</vt:lpstr>
      <vt:lpstr>Python Shell (IDLE)</vt:lpstr>
      <vt:lpstr>Python Editor (IDLE)</vt:lpstr>
      <vt:lpstr>demonstration</vt:lpstr>
      <vt:lpstr>Hands on experiment #1 Practicing the assignment statement</vt:lpstr>
      <vt:lpstr>Hands on experiment #2 Practicing the assignment statement</vt:lpstr>
      <vt:lpstr>Hands on experiment #3 Practicing using variables</vt:lpstr>
      <vt:lpstr>Hands on experiment #4 Practicing getting input from the user</vt:lpstr>
      <vt:lpstr>Conditional statements</vt:lpstr>
      <vt:lpstr>Hands on experiment #5 using conditionals</vt:lpstr>
      <vt:lpstr>Hands on experiment #5 using conditionals</vt:lpstr>
      <vt:lpstr>Hands on experiment #5 using conditionals</vt:lpstr>
      <vt:lpstr>Homework</vt:lpstr>
      <vt:lpstr>Questions or comments?</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Parables and pythons</dc:title>
  <dc:creator>Chuck Bell</dc:creator>
  <cp:lastModifiedBy>Chuck Bell</cp:lastModifiedBy>
  <cp:revision>157</cp:revision>
  <dcterms:created xsi:type="dcterms:W3CDTF">2018-09-09T20:06:26Z</dcterms:created>
  <dcterms:modified xsi:type="dcterms:W3CDTF">2018-09-29T23:46:20Z</dcterms:modified>
</cp:coreProperties>
</file>

<file path=docProps/thumbnail.jpeg>
</file>